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embeddings/Microsoft_Excel_Worksheet1.xlsx" ContentType="application/vnd.openxmlformats-officedocument.spreadsheetml.sheet"/>
  <Override PartName="/ppt/embeddings/Microsoft_Excel_Worksheet2.xlsx" ContentType="application/vnd.openxmlformats-officedocument.spreadsheetml.sheet"/>
  <Override PartName="/ppt/embeddings/Microsoft_Excel_Worksheet3.xlsx" ContentType="application/vnd.openxmlformats-officedocument.spreadsheetml.sheet"/>
  <Override PartName="/ppt/embeddings/Microsoft_Excel_Worksheet4.xlsx" ContentType="application/vnd.openxmlformats-officedocument.spreadsheetml.sheet"/>
  <Override PartName="/ppt/embeddings/Microsoft_Excel_Worksheet5.xlsx" ContentType="application/vnd.openxmlformats-officedocument.spreadsheetml.sheet"/>
  <Override PartName="/ppt/embeddings/Microsoft_Excel_Worksheet6.xlsx" ContentType="application/vnd.openxmlformats-officedocument.spreadsheetml.shee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notesMasterIdLst>
    <p:notesMasterId r:id="rId37"/>
  </p:notesMasterIdLst>
  <p:sldSz cx="12191970" cy="6858000"/>
  <p:notesSz cx="6858000" cy="1219197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C57FE"/>
    <a:srgbClr val="558ED5"/>
    <a:srgbClr val="D3E5FF"/>
    <a:srgbClr val="011AB7"/>
    <a:srgbClr val="007FFF"/>
    <a:srgbClr val="9BC9FF"/>
    <a:srgbClr val="E5EFDE"/>
    <a:srgbClr val="CCE5FF"/>
    <a:srgbClr val="D6D7D9"/>
    <a:srgbClr val="8EC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4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roundedCorners val="1"/>
  <c:chart>
    <c:title>
      <c:tx>
        <c:rich>
          <a:bodyPr/>
          <a:lstStyle/>
          <a:p>
            <a:pPr>
              <a:defRPr sz="1400" b="0" i="0" u="none" strike="noStrike">
                <a:solidFill>
                  <a:srgbClr val="000000"/>
                </a:solidFill>
                <a:latin typeface="Segoe UI"/>
              </a:defRPr>
            </a:pPr>
            <a:r>
              <a:rPr sz="1400" b="0" i="0" u="none" strike="noStrike">
                <a:solidFill>
                  <a:srgbClr val="000000"/>
                </a:solidFill>
                <a:latin typeface="Segoe UI"/>
              </a:rPr>
              <a:t>TPES by Source (Mtoe)</a:t>
            </a:r>
          </a:p>
        </c:rich>
      </c:tx>
      <c:layout/>
      <c:overlay val="0"/>
    </c:title>
    <c:autoTitleDeleted val="0"/>
    <c:plotArea>
      <c:layout/>
      <c:barChart>
        <c:barDir val="col"/>
        <c:grouping val="stacked"/>
        <c:varyColors val="0"/>
        <c:ser>
          <c:idx val="0"/>
          <c:order val="0"/>
          <c:tx>
            <c:strRef>
              <c:f>Sheet1!$B$1</c:f>
              <c:strCache>
                <c:ptCount val="1"/>
                <c:pt idx="0">
                  <c:v>Natural Gas</c:v>
                </c:pt>
              </c:strCache>
            </c:strRef>
          </c:tx>
          <c:spPr>
            <a:solidFill>
              <a:srgbClr val="C0504D"/>
            </a:solidFill>
            <a:effectLst/>
          </c:spPr>
          <c:invertIfNegative val="0"/>
          <c:dLbls>
            <c:numFmt formatCode="#,##0" sourceLinked="0"/>
            <c:txPr>
              <a:bodyPr/>
              <a:lstStyle/>
              <a:p>
                <a:pPr>
                  <a:defRPr b="0" i="0" strike="noStrike" sz="1000" u="none">
                    <a:solidFill>
                      <a:srgbClr val="FFFFFF"/>
                    </a:solidFill>
                    <a:latin typeface="Segoe UI"/>
                  </a:defRPr>
                </a:pPr>
              </a:p>
            </c:txPr>
            <c:dLblPos val="ctr"/>
            <c:showLegendKey val="0"/>
            <c:showVal val="1"/>
            <c:showCatName val="0"/>
            <c:showSerName val="0"/>
            <c:showPercent val="0"/>
            <c:showBubbleSize val="0"/>
            <c:showLeaderLines val="0"/>
          </c:dLbls>
          <c:cat>
            <c:multiLvlStrRef>
              <c:f>Sheet1!$A$2:$A$6</c:f>
              <c:multiLvlStrCache>
                <c:ptCount val="5"/>
                <c:lvl>
                  <c:pt idx="0">
                    <c:v>2019</c:v>
                  </c:pt>
                  <c:pt idx="1">
                    <c:v>2020</c:v>
                  </c:pt>
                  <c:pt idx="2">
                    <c:v>2021</c:v>
                  </c:pt>
                  <c:pt idx="3">
                    <c:v>2022</c:v>
                  </c:pt>
                  <c:pt idx="4">
                    <c:v>2023</c:v>
                  </c:pt>
                </c:lvl>
              </c:multiLvlStrCache>
            </c:multiLvlStrRef>
          </c:cat>
          <c:val>
            <c:numRef>
              <c:f>Sheet1!$B$2:$B$6</c:f>
              <c:numCache>
                <c:formatCode>General</c:formatCode>
                <c:ptCount val="5"/>
                <c:pt idx="0">
                  <c:v>53.2</c:v>
                </c:pt>
                <c:pt idx="1">
                  <c:v>48.7</c:v>
                </c:pt>
                <c:pt idx="2">
                  <c:v>50.1</c:v>
                </c:pt>
                <c:pt idx="3">
                  <c:v>52.8</c:v>
                </c:pt>
                <c:pt idx="4">
                  <c:v>53.4</c:v>
                </c:pt>
              </c:numCache>
            </c:numRef>
          </c:val>
        </c:ser>
        <c:ser>
          <c:idx val="1"/>
          <c:order val="1"/>
          <c:tx>
            <c:strRef>
              <c:f>Sheet1!$C$1</c:f>
              <c:strCache>
                <c:ptCount val="1"/>
                <c:pt idx="0">
                  <c:v>Oil</c:v>
                </c:pt>
              </c:strCache>
            </c:strRef>
          </c:tx>
          <c:spPr>
            <a:solidFill>
              <a:srgbClr val="4F81BD"/>
            </a:solidFill>
            <a:effectLst/>
          </c:spPr>
          <c:invertIfNegative val="0"/>
          <c:dLbls>
            <c:numFmt formatCode="#,##0" sourceLinked="0"/>
            <c:txPr>
              <a:bodyPr/>
              <a:lstStyle/>
              <a:p>
                <a:pPr>
                  <a:defRPr b="0" i="0" strike="noStrike" sz="1000" u="none">
                    <a:solidFill>
                      <a:srgbClr val="FFFFFF"/>
                    </a:solidFill>
                    <a:latin typeface="Segoe UI"/>
                  </a:defRPr>
                </a:pPr>
              </a:p>
            </c:txPr>
            <c:dLblPos val="ctr"/>
            <c:showLegendKey val="0"/>
            <c:showVal val="1"/>
            <c:showCatName val="0"/>
            <c:showSerName val="0"/>
            <c:showPercent val="0"/>
            <c:showBubbleSize val="0"/>
            <c:showLeaderLines val="0"/>
          </c:dLbls>
          <c:cat>
            <c:multiLvlStrRef>
              <c:f>Sheet1!$A$2:$A$6</c:f>
              <c:multiLvlStrCache>
                <c:ptCount val="5"/>
                <c:lvl>
                  <c:pt idx="0">
                    <c:v>2019</c:v>
                  </c:pt>
                  <c:pt idx="1">
                    <c:v>2020</c:v>
                  </c:pt>
                  <c:pt idx="2">
                    <c:v>2021</c:v>
                  </c:pt>
                  <c:pt idx="3">
                    <c:v>2022</c:v>
                  </c:pt>
                  <c:pt idx="4">
                    <c:v>2023</c:v>
                  </c:pt>
                </c:lvl>
              </c:multiLvlStrCache>
            </c:multiLvlStrRef>
          </c:cat>
          <c:val>
            <c:numRef>
              <c:f>Sheet1!$C$2:$C$6</c:f>
              <c:numCache>
                <c:formatCode>General</c:formatCode>
                <c:ptCount val="5"/>
                <c:pt idx="0">
                  <c:v>41.3</c:v>
                </c:pt>
                <c:pt idx="1">
                  <c:v>36.2</c:v>
                </c:pt>
                <c:pt idx="2">
                  <c:v>38.5</c:v>
                </c:pt>
                <c:pt idx="3">
                  <c:v>40.1</c:v>
                </c:pt>
                <c:pt idx="4">
                  <c:v>41.8</c:v>
                </c:pt>
              </c:numCache>
            </c:numRef>
          </c:val>
        </c:ser>
        <c:ser>
          <c:idx val="2"/>
          <c:order val="2"/>
          <c:tx>
            <c:strRef>
              <c:f>Sheet1!$D$1</c:f>
              <c:strCache>
                <c:ptCount val="1"/>
                <c:pt idx="0">
                  <c:v>Coal</c:v>
                </c:pt>
              </c:strCache>
            </c:strRef>
          </c:tx>
          <c:spPr>
            <a:solidFill>
              <a:srgbClr val="9BBB59"/>
            </a:solidFill>
            <a:effectLst/>
          </c:spPr>
          <c:invertIfNegative val="0"/>
          <c:dLbls>
            <c:numFmt formatCode="#,##0" sourceLinked="0"/>
            <c:txPr>
              <a:bodyPr/>
              <a:lstStyle/>
              <a:p>
                <a:pPr>
                  <a:defRPr b="0" i="0" strike="noStrike" sz="1000" u="none">
                    <a:solidFill>
                      <a:srgbClr val="FFFFFF"/>
                    </a:solidFill>
                    <a:latin typeface="Segoe UI"/>
                  </a:defRPr>
                </a:pPr>
              </a:p>
            </c:txPr>
            <c:dLblPos val="ctr"/>
            <c:showLegendKey val="0"/>
            <c:showVal val="1"/>
            <c:showCatName val="0"/>
            <c:showSerName val="0"/>
            <c:showPercent val="0"/>
            <c:showBubbleSize val="0"/>
            <c:showLeaderLines val="0"/>
          </c:dLbls>
          <c:cat>
            <c:multiLvlStrRef>
              <c:f>Sheet1!$A$2:$A$6</c:f>
              <c:multiLvlStrCache>
                <c:ptCount val="5"/>
                <c:lvl>
                  <c:pt idx="0">
                    <c:v>2019</c:v>
                  </c:pt>
                  <c:pt idx="1">
                    <c:v>2020</c:v>
                  </c:pt>
                  <c:pt idx="2">
                    <c:v>2021</c:v>
                  </c:pt>
                  <c:pt idx="3">
                    <c:v>2022</c:v>
                  </c:pt>
                  <c:pt idx="4">
                    <c:v>2023</c:v>
                  </c:pt>
                </c:lvl>
              </c:multiLvlStrCache>
            </c:multiLvlStrRef>
          </c:cat>
          <c:val>
            <c:numRef>
              <c:f>Sheet1!$D$2:$D$6</c:f>
              <c:numCache>
                <c:formatCode>General</c:formatCode>
                <c:ptCount val="5"/>
                <c:pt idx="0">
                  <c:v>18.5</c:v>
                </c:pt>
                <c:pt idx="1">
                  <c:v>16.8</c:v>
                </c:pt>
                <c:pt idx="2">
                  <c:v>17.2</c:v>
                </c:pt>
                <c:pt idx="3">
                  <c:v>17.9</c:v>
                </c:pt>
                <c:pt idx="4">
                  <c:v>18.1</c:v>
                </c:pt>
              </c:numCache>
            </c:numRef>
          </c:val>
        </c:ser>
        <c:ser>
          <c:idx val="3"/>
          <c:order val="3"/>
          <c:tx>
            <c:strRef>
              <c:f>Sheet1!$E$1</c:f>
              <c:strCache>
                <c:ptCount val="1"/>
                <c:pt idx="0">
                  <c:v>Renewables</c:v>
                </c:pt>
              </c:strCache>
            </c:strRef>
          </c:tx>
          <c:spPr>
            <a:solidFill>
              <a:srgbClr val="8064A2"/>
            </a:solidFill>
            <a:effectLst/>
          </c:spPr>
          <c:invertIfNegative val="0"/>
          <c:dLbls>
            <c:numFmt formatCode="#,##0" sourceLinked="0"/>
            <c:txPr>
              <a:bodyPr/>
              <a:lstStyle/>
              <a:p>
                <a:pPr>
                  <a:defRPr b="0" i="0" strike="noStrike" sz="1000" u="none">
                    <a:solidFill>
                      <a:srgbClr val="FFFFFF"/>
                    </a:solidFill>
                    <a:latin typeface="Segoe UI"/>
                  </a:defRPr>
                </a:pPr>
              </a:p>
            </c:txPr>
            <c:dLblPos val="ctr"/>
            <c:showLegendKey val="0"/>
            <c:showVal val="1"/>
            <c:showCatName val="0"/>
            <c:showSerName val="0"/>
            <c:showPercent val="0"/>
            <c:showBubbleSize val="0"/>
            <c:showLeaderLines val="0"/>
          </c:dLbls>
          <c:cat>
            <c:multiLvlStrRef>
              <c:f>Sheet1!$A$2:$A$6</c:f>
              <c:multiLvlStrCache>
                <c:ptCount val="5"/>
                <c:lvl>
                  <c:pt idx="0">
                    <c:v>2019</c:v>
                  </c:pt>
                  <c:pt idx="1">
                    <c:v>2020</c:v>
                  </c:pt>
                  <c:pt idx="2">
                    <c:v>2021</c:v>
                  </c:pt>
                  <c:pt idx="3">
                    <c:v>2022</c:v>
                  </c:pt>
                  <c:pt idx="4">
                    <c:v>2023</c:v>
                  </c:pt>
                </c:lvl>
              </c:multiLvlStrCache>
            </c:multiLvlStrRef>
          </c:cat>
          <c:val>
            <c:numRef>
              <c:f>Sheet1!$E$2:$E$6</c:f>
              <c:numCache>
                <c:formatCode>General</c:formatCode>
                <c:ptCount val="5"/>
                <c:pt idx="0">
                  <c:v>11.2</c:v>
                </c:pt>
                <c:pt idx="1">
                  <c:v>12.5</c:v>
                </c:pt>
                <c:pt idx="2">
                  <c:v>13.8</c:v>
                </c:pt>
                <c:pt idx="3">
                  <c:v>15.2</c:v>
                </c:pt>
                <c:pt idx="4">
                  <c:v>16.4</c:v>
                </c:pt>
              </c:numCache>
            </c:numRef>
          </c:val>
        </c:ser>
        <c:ser>
          <c:idx val="4"/>
          <c:order val="4"/>
          <c:tx>
            <c:strRef>
              <c:f>Sheet1!$F$1</c:f>
              <c:strCache>
                <c:ptCount val="1"/>
                <c:pt idx="0">
                  <c:v>Imports</c:v>
                </c:pt>
              </c:strCache>
            </c:strRef>
          </c:tx>
          <c:spPr>
            <a:solidFill>
              <a:srgbClr val="4BACC6"/>
            </a:solidFill>
            <a:effectLst/>
          </c:spPr>
          <c:invertIfNegative val="0"/>
          <c:dLbls>
            <c:numFmt formatCode="#,##0" sourceLinked="0"/>
            <c:txPr>
              <a:bodyPr/>
              <a:lstStyle/>
              <a:p>
                <a:pPr>
                  <a:defRPr b="0" i="0" strike="noStrike" sz="1000" u="none">
                    <a:solidFill>
                      <a:srgbClr val="FFFFFF"/>
                    </a:solidFill>
                    <a:latin typeface="Segoe UI"/>
                  </a:defRPr>
                </a:pPr>
              </a:p>
            </c:txPr>
            <c:dLblPos val="ctr"/>
            <c:showLegendKey val="0"/>
            <c:showVal val="1"/>
            <c:showCatName val="0"/>
            <c:showSerName val="0"/>
            <c:showPercent val="0"/>
            <c:showBubbleSize val="0"/>
            <c:showLeaderLines val="0"/>
          </c:dLbls>
          <c:cat>
            <c:multiLvlStrRef>
              <c:f>Sheet1!$A$2:$A$6</c:f>
              <c:multiLvlStrCache>
                <c:ptCount val="5"/>
                <c:lvl>
                  <c:pt idx="0">
                    <c:v>2019</c:v>
                  </c:pt>
                  <c:pt idx="1">
                    <c:v>2020</c:v>
                  </c:pt>
                  <c:pt idx="2">
                    <c:v>2021</c:v>
                  </c:pt>
                  <c:pt idx="3">
                    <c:v>2022</c:v>
                  </c:pt>
                  <c:pt idx="4">
                    <c:v>2023</c:v>
                  </c:pt>
                </c:lvl>
              </c:multiLvlStrCache>
            </c:multiLvlStrRef>
          </c:cat>
          <c:val>
            <c:numRef>
              <c:f>Sheet1!$F$2:$F$6</c:f>
              <c:numCache>
                <c:formatCode>General</c:formatCode>
                <c:ptCount val="5"/>
                <c:pt idx="0">
                  <c:v>6.1</c:v>
                </c:pt>
                <c:pt idx="1">
                  <c:v>5.8</c:v>
                </c:pt>
                <c:pt idx="2">
                  <c:v>6.2</c:v>
                </c:pt>
                <c:pt idx="3">
                  <c:v>6.7</c:v>
                </c:pt>
                <c:pt idx="4">
                  <c:v>7.3</c:v>
                </c:pt>
              </c:numCache>
            </c:numRef>
          </c:val>
        </c:ser>
        <c:dLbls>
          <c:numFmt formatCode="#,##0" sourceLinked="0"/>
          <c:txPr>
            <a:bodyPr/>
            <a:lstStyle/>
            <a:p>
              <a:pPr>
                <a:defRPr b="0" i="0" strike="noStrike" sz="1000" u="none">
                  <a:solidFill>
                    <a:srgbClr val="FFFFFF"/>
                  </a:solidFill>
                  <a:latin typeface="Segoe UI"/>
                </a:defRPr>
              </a:pPr>
            </a:p>
          </c:txPr>
          <c:dLblPos val="ctr"/>
          <c:showLegendKey val="0"/>
          <c:showVal val="1"/>
          <c:showCatName val="0"/>
          <c:showSerName val="0"/>
          <c:showPercent val="0"/>
          <c:showBubbleSize val="0"/>
          <c:showLeaderLines val="0"/>
        </c:dLbls>
        <c:gapWidth val="50"/>
        <c:overlap val="100"/>
        <c:axId val="2094734554"/>
        <c:axId val="2094734552"/>
        <c:axId val="2094734556"/>
      </c:barChart>
      <c:catAx>
        <c:axId val="2094734554"/>
        <c:scaling>
          <c:orientation val="minMax"/>
        </c:scaling>
        <c:delete val="0"/>
        <c:axPos val="b"/>
        <c:numFmt formatCode="General" sourceLinked="1"/>
        <c:majorTickMark val="out"/>
        <c:minorTickMark val="none"/>
        <c:tickLblPos val="low"/>
        <c:spPr>
          <a:ln w="12700" cap="flat">
            <a:solidFill>
              <a:srgbClr val="D6D7D9"/>
            </a:solidFill>
            <a:prstDash val="solid"/>
            <a:round/>
          </a:ln>
        </c:spPr>
        <c:txPr>
          <a:bodyPr/>
          <a:lstStyle/>
          <a:p>
            <a:pPr>
              <a:defRPr sz="1200" b="0" i="0" u="none" strike="noStrike">
                <a:solidFill>
                  <a:srgbClr val="000000"/>
                </a:solidFill>
                <a:latin typeface="Segoe UI"/>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D6D7D9"/>
            </a:solidFill>
            <a:prstDash val="solid"/>
            <a:round/>
          </a:ln>
        </c:spPr>
        <c:txPr>
          <a:bodyPr/>
          <a:lstStyle/>
          <a:p>
            <a:pPr>
              <a:defRPr sz="1200" b="0" i="0" u="none" strike="noStrike">
                <a:solidFill>
                  <a:srgbClr val="000000"/>
                </a:solidFill>
                <a:latin typeface="Segoe UI"/>
              </a:defRPr>
            </a:pPr>
            <a:endParaRPr lang="en-US"/>
          </a:p>
        </c:txPr>
        <c:crossAx val="2094734554"/>
        <c:crosses val="autoZero"/>
        <c:crossBetween val="between"/>
      </c:valAx>
      <c:spPr>
        <a:noFill/>
        <a:ln>
          <a:noFill/>
        </a:ln>
        <a:effectLst/>
      </c:spPr>
    </c:plotArea>
    <c:legend>
      <c:legendPos val="b"/>
      <c:overlay val="0"/>
    </c:legend>
    <c:plotVisOnly val="1"/>
    <c:dispBlanksAs val="span"/>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roundedCorners val="1"/>
  <c:chart>
    <c:title>
      <c:tx>
        <c:rich>
          <a:bodyPr/>
          <a:lstStyle/>
          <a:p>
            <a:pPr>
              <a:defRPr sz="1400" b="0" i="0" u="none" strike="noStrike">
                <a:solidFill>
                  <a:srgbClr val="000000"/>
                </a:solidFill>
                <a:latin typeface="Segoe UI"/>
              </a:defRPr>
            </a:pPr>
            <a:r>
              <a:rPr sz="1400" b="0" i="0" u="none" strike="noStrike">
                <a:solidFill>
                  <a:srgbClr val="000000"/>
                </a:solidFill>
                <a:latin typeface="Segoe UI"/>
              </a:rPr>
              <a:t>Demand by Sector (Mtoe)</a:t>
            </a:r>
          </a:p>
        </c:rich>
      </c:tx>
      <c:layout/>
      <c:overlay val="0"/>
    </c:title>
    <c:autoTitleDeleted val="0"/>
    <c:plotArea>
      <c:layout/>
      <c:barChart>
        <c:barDir val="col"/>
        <c:grouping val="stacked"/>
        <c:varyColors val="0"/>
        <c:ser>
          <c:idx val="0"/>
          <c:order val="0"/>
          <c:tx>
            <c:strRef>
              <c:f>Sheet1!$B$1</c:f>
              <c:strCache>
                <c:ptCount val="1"/>
                <c:pt idx="0">
                  <c:v>Industry</c:v>
                </c:pt>
              </c:strCache>
            </c:strRef>
          </c:tx>
          <c:spPr>
            <a:solidFill>
              <a:srgbClr val="C0504D"/>
            </a:solidFill>
            <a:effectLst/>
          </c:spPr>
          <c:invertIfNegative val="0"/>
          <c:dLbls>
            <c:numFmt formatCode="#,##0" sourceLinked="0"/>
            <c:txPr>
              <a:bodyPr/>
              <a:lstStyle/>
              <a:p>
                <a:pPr>
                  <a:defRPr b="0" i="0" strike="noStrike" sz="1000" u="none">
                    <a:solidFill>
                      <a:srgbClr val="FFFFFF"/>
                    </a:solidFill>
                    <a:latin typeface="Segoe UI"/>
                  </a:defRPr>
                </a:pPr>
              </a:p>
            </c:txPr>
            <c:dLblPos val="ctr"/>
            <c:showLegendKey val="0"/>
            <c:showVal val="1"/>
            <c:showCatName val="0"/>
            <c:showSerName val="0"/>
            <c:showPercent val="0"/>
            <c:showBubbleSize val="0"/>
            <c:showLeaderLines val="0"/>
          </c:dLbls>
          <c:cat>
            <c:multiLvlStrRef>
              <c:f>Sheet1!$A$2:$A$6</c:f>
              <c:multiLvlStrCache>
                <c:ptCount val="5"/>
                <c:lvl>
                  <c:pt idx="0">
                    <c:v>2019</c:v>
                  </c:pt>
                  <c:pt idx="1">
                    <c:v>2020</c:v>
                  </c:pt>
                  <c:pt idx="2">
                    <c:v>2021</c:v>
                  </c:pt>
                  <c:pt idx="3">
                    <c:v>2022</c:v>
                  </c:pt>
                  <c:pt idx="4">
                    <c:v>2023</c:v>
                  </c:pt>
                </c:lvl>
              </c:multiLvlStrCache>
            </c:multiLvlStrRef>
          </c:cat>
          <c:val>
            <c:numRef>
              <c:f>Sheet1!$B$2:$B$6</c:f>
              <c:numCache>
                <c:formatCode>General</c:formatCode>
                <c:ptCount val="5"/>
                <c:pt idx="0">
                  <c:v>32.1</c:v>
                </c:pt>
                <c:pt idx="1">
                  <c:v>29.5</c:v>
                </c:pt>
                <c:pt idx="2">
                  <c:v>31.2</c:v>
                </c:pt>
                <c:pt idx="3">
                  <c:v>33.8</c:v>
                </c:pt>
                <c:pt idx="4">
                  <c:v>35.4</c:v>
                </c:pt>
              </c:numCache>
            </c:numRef>
          </c:val>
        </c:ser>
        <c:ser>
          <c:idx val="1"/>
          <c:order val="1"/>
          <c:tx>
            <c:strRef>
              <c:f>Sheet1!$C$1</c:f>
              <c:strCache>
                <c:ptCount val="1"/>
                <c:pt idx="0">
                  <c:v>Transport</c:v>
                </c:pt>
              </c:strCache>
            </c:strRef>
          </c:tx>
          <c:spPr>
            <a:solidFill>
              <a:srgbClr val="4F81BD"/>
            </a:solidFill>
            <a:effectLst/>
          </c:spPr>
          <c:invertIfNegative val="0"/>
          <c:dLbls>
            <c:numFmt formatCode="#,##0" sourceLinked="0"/>
            <c:txPr>
              <a:bodyPr/>
              <a:lstStyle/>
              <a:p>
                <a:pPr>
                  <a:defRPr b="0" i="0" strike="noStrike" sz="1000" u="none">
                    <a:solidFill>
                      <a:srgbClr val="FFFFFF"/>
                    </a:solidFill>
                    <a:latin typeface="Segoe UI"/>
                  </a:defRPr>
                </a:pPr>
              </a:p>
            </c:txPr>
            <c:dLblPos val="ctr"/>
            <c:showLegendKey val="0"/>
            <c:showVal val="1"/>
            <c:showCatName val="0"/>
            <c:showSerName val="0"/>
            <c:showPercent val="0"/>
            <c:showBubbleSize val="0"/>
            <c:showLeaderLines val="0"/>
          </c:dLbls>
          <c:cat>
            <c:multiLvlStrRef>
              <c:f>Sheet1!$A$2:$A$6</c:f>
              <c:multiLvlStrCache>
                <c:ptCount val="5"/>
                <c:lvl>
                  <c:pt idx="0">
                    <c:v>2019</c:v>
                  </c:pt>
                  <c:pt idx="1">
                    <c:v>2020</c:v>
                  </c:pt>
                  <c:pt idx="2">
                    <c:v>2021</c:v>
                  </c:pt>
                  <c:pt idx="3">
                    <c:v>2022</c:v>
                  </c:pt>
                  <c:pt idx="4">
                    <c:v>2023</c:v>
                  </c:pt>
                </c:lvl>
              </c:multiLvlStrCache>
            </c:multiLvlStrRef>
          </c:cat>
          <c:val>
            <c:numRef>
              <c:f>Sheet1!$C$2:$C$6</c:f>
              <c:numCache>
                <c:formatCode>General</c:formatCode>
                <c:ptCount val="5"/>
                <c:pt idx="0">
                  <c:v>27.8</c:v>
                </c:pt>
                <c:pt idx="1">
                  <c:v>22.1</c:v>
                </c:pt>
                <c:pt idx="2">
                  <c:v>24.5</c:v>
                </c:pt>
                <c:pt idx="3">
                  <c:v>26.9</c:v>
                </c:pt>
                <c:pt idx="4">
                  <c:v>28.2</c:v>
                </c:pt>
              </c:numCache>
            </c:numRef>
          </c:val>
        </c:ser>
        <c:ser>
          <c:idx val="2"/>
          <c:order val="2"/>
          <c:tx>
            <c:strRef>
              <c:f>Sheet1!$D$1</c:f>
              <c:strCache>
                <c:ptCount val="1"/>
                <c:pt idx="0">
                  <c:v>Commercial</c:v>
                </c:pt>
              </c:strCache>
            </c:strRef>
          </c:tx>
          <c:spPr>
            <a:solidFill>
              <a:srgbClr val="9BBB59"/>
            </a:solidFill>
            <a:effectLst/>
          </c:spPr>
          <c:invertIfNegative val="0"/>
          <c:dLbls>
            <c:numFmt formatCode="#,##0" sourceLinked="0"/>
            <c:txPr>
              <a:bodyPr/>
              <a:lstStyle/>
              <a:p>
                <a:pPr>
                  <a:defRPr b="0" i="0" strike="noStrike" sz="1000" u="none">
                    <a:solidFill>
                      <a:srgbClr val="FFFFFF"/>
                    </a:solidFill>
                    <a:latin typeface="Segoe UI"/>
                  </a:defRPr>
                </a:pPr>
              </a:p>
            </c:txPr>
            <c:dLblPos val="ctr"/>
            <c:showLegendKey val="0"/>
            <c:showVal val="1"/>
            <c:showCatName val="0"/>
            <c:showSerName val="0"/>
            <c:showPercent val="0"/>
            <c:showBubbleSize val="0"/>
            <c:showLeaderLines val="0"/>
          </c:dLbls>
          <c:cat>
            <c:multiLvlStrRef>
              <c:f>Sheet1!$A$2:$A$6</c:f>
              <c:multiLvlStrCache>
                <c:ptCount val="5"/>
                <c:lvl>
                  <c:pt idx="0">
                    <c:v>2019</c:v>
                  </c:pt>
                  <c:pt idx="1">
                    <c:v>2020</c:v>
                  </c:pt>
                  <c:pt idx="2">
                    <c:v>2021</c:v>
                  </c:pt>
                  <c:pt idx="3">
                    <c:v>2022</c:v>
                  </c:pt>
                  <c:pt idx="4">
                    <c:v>2023</c:v>
                  </c:pt>
                </c:lvl>
              </c:multiLvlStrCache>
            </c:multiLvlStrRef>
          </c:cat>
          <c:val>
            <c:numRef>
              <c:f>Sheet1!$D$2:$D$6</c:f>
              <c:numCache>
                <c:formatCode>General</c:formatCode>
                <c:ptCount val="5"/>
                <c:pt idx="0">
                  <c:v>12.5</c:v>
                </c:pt>
                <c:pt idx="1">
                  <c:v>10.8</c:v>
                </c:pt>
                <c:pt idx="2">
                  <c:v>11.9</c:v>
                </c:pt>
                <c:pt idx="3">
                  <c:v>13.1</c:v>
                </c:pt>
                <c:pt idx="4">
                  <c:v>13.8</c:v>
                </c:pt>
              </c:numCache>
            </c:numRef>
          </c:val>
        </c:ser>
        <c:ser>
          <c:idx val="3"/>
          <c:order val="3"/>
          <c:tx>
            <c:strRef>
              <c:f>Sheet1!$E$1</c:f>
              <c:strCache>
                <c:ptCount val="1"/>
                <c:pt idx="0">
                  <c:v>Residential</c:v>
                </c:pt>
              </c:strCache>
            </c:strRef>
          </c:tx>
          <c:spPr>
            <a:solidFill>
              <a:srgbClr val="8064A2"/>
            </a:solidFill>
            <a:effectLst/>
          </c:spPr>
          <c:invertIfNegative val="0"/>
          <c:dLbls>
            <c:numFmt formatCode="#,##0" sourceLinked="0"/>
            <c:txPr>
              <a:bodyPr/>
              <a:lstStyle/>
              <a:p>
                <a:pPr>
                  <a:defRPr b="0" i="0" strike="noStrike" sz="1000" u="none">
                    <a:solidFill>
                      <a:srgbClr val="FFFFFF"/>
                    </a:solidFill>
                    <a:latin typeface="Segoe UI"/>
                  </a:defRPr>
                </a:pPr>
              </a:p>
            </c:txPr>
            <c:dLblPos val="ctr"/>
            <c:showLegendKey val="0"/>
            <c:showVal val="1"/>
            <c:showCatName val="0"/>
            <c:showSerName val="0"/>
            <c:showPercent val="0"/>
            <c:showBubbleSize val="0"/>
            <c:showLeaderLines val="0"/>
          </c:dLbls>
          <c:cat>
            <c:multiLvlStrRef>
              <c:f>Sheet1!$A$2:$A$6</c:f>
              <c:multiLvlStrCache>
                <c:ptCount val="5"/>
                <c:lvl>
                  <c:pt idx="0">
                    <c:v>2019</c:v>
                  </c:pt>
                  <c:pt idx="1">
                    <c:v>2020</c:v>
                  </c:pt>
                  <c:pt idx="2">
                    <c:v>2021</c:v>
                  </c:pt>
                  <c:pt idx="3">
                    <c:v>2022</c:v>
                  </c:pt>
                  <c:pt idx="4">
                    <c:v>2023</c:v>
                  </c:pt>
                </c:lvl>
              </c:multiLvlStrCache>
            </c:multiLvlStrRef>
          </c:cat>
          <c:val>
            <c:numRef>
              <c:f>Sheet1!$E$2:$E$6</c:f>
              <c:numCache>
                <c:formatCode>General</c:formatCode>
                <c:ptCount val="5"/>
                <c:pt idx="0">
                  <c:v>8.9</c:v>
                </c:pt>
                <c:pt idx="1">
                  <c:v>9.2</c:v>
                </c:pt>
                <c:pt idx="2">
                  <c:v>9.1</c:v>
                </c:pt>
                <c:pt idx="3">
                  <c:v>9.3</c:v>
                </c:pt>
                <c:pt idx="4">
                  <c:v>9.5</c:v>
                </c:pt>
              </c:numCache>
            </c:numRef>
          </c:val>
        </c:ser>
        <c:ser>
          <c:idx val="4"/>
          <c:order val="4"/>
          <c:tx>
            <c:strRef>
              <c:f>Sheet1!$F$1</c:f>
              <c:strCache>
                <c:ptCount val="1"/>
                <c:pt idx="0">
                  <c:v>Agriculture</c:v>
                </c:pt>
              </c:strCache>
            </c:strRef>
          </c:tx>
          <c:spPr>
            <a:solidFill>
              <a:srgbClr val="4BACC6"/>
            </a:solidFill>
            <a:effectLst/>
          </c:spPr>
          <c:invertIfNegative val="0"/>
          <c:dLbls>
            <c:numFmt formatCode="#,##0" sourceLinked="0"/>
            <c:txPr>
              <a:bodyPr/>
              <a:lstStyle/>
              <a:p>
                <a:pPr>
                  <a:defRPr b="0" i="0" strike="noStrike" sz="1000" u="none">
                    <a:solidFill>
                      <a:srgbClr val="FFFFFF"/>
                    </a:solidFill>
                    <a:latin typeface="Segoe UI"/>
                  </a:defRPr>
                </a:pPr>
              </a:p>
            </c:txPr>
            <c:dLblPos val="ctr"/>
            <c:showLegendKey val="0"/>
            <c:showVal val="1"/>
            <c:showCatName val="0"/>
            <c:showSerName val="0"/>
            <c:showPercent val="0"/>
            <c:showBubbleSize val="0"/>
            <c:showLeaderLines val="0"/>
          </c:dLbls>
          <c:cat>
            <c:multiLvlStrRef>
              <c:f>Sheet1!$A$2:$A$6</c:f>
              <c:multiLvlStrCache>
                <c:ptCount val="5"/>
                <c:lvl>
                  <c:pt idx="0">
                    <c:v>2019</c:v>
                  </c:pt>
                  <c:pt idx="1">
                    <c:v>2020</c:v>
                  </c:pt>
                  <c:pt idx="2">
                    <c:v>2021</c:v>
                  </c:pt>
                  <c:pt idx="3">
                    <c:v>2022</c:v>
                  </c:pt>
                  <c:pt idx="4">
                    <c:v>2023</c:v>
                  </c:pt>
                </c:lvl>
              </c:multiLvlStrCache>
            </c:multiLvlStrRef>
          </c:cat>
          <c:val>
            <c:numRef>
              <c:f>Sheet1!$F$2:$F$6</c:f>
              <c:numCache>
                <c:formatCode>General</c:formatCode>
                <c:ptCount val="5"/>
                <c:pt idx="0">
                  <c:v>4.2</c:v>
                </c:pt>
                <c:pt idx="1">
                  <c:v>4</c:v>
                </c:pt>
                <c:pt idx="2">
                  <c:v>4.1</c:v>
                </c:pt>
                <c:pt idx="3">
                  <c:v>4.3</c:v>
                </c:pt>
                <c:pt idx="4">
                  <c:v>4.4</c:v>
                </c:pt>
              </c:numCache>
            </c:numRef>
          </c:val>
        </c:ser>
        <c:dLbls>
          <c:numFmt formatCode="#,##0" sourceLinked="0"/>
          <c:txPr>
            <a:bodyPr/>
            <a:lstStyle/>
            <a:p>
              <a:pPr>
                <a:defRPr b="0" i="0" strike="noStrike" sz="1000" u="none">
                  <a:solidFill>
                    <a:srgbClr val="FFFFFF"/>
                  </a:solidFill>
                  <a:latin typeface="Segoe UI"/>
                </a:defRPr>
              </a:pPr>
            </a:p>
          </c:txPr>
          <c:dLblPos val="ctr"/>
          <c:showLegendKey val="0"/>
          <c:showVal val="1"/>
          <c:showCatName val="0"/>
          <c:showSerName val="0"/>
          <c:showPercent val="0"/>
          <c:showBubbleSize val="0"/>
          <c:showLeaderLines val="0"/>
        </c:dLbls>
        <c:gapWidth val="50"/>
        <c:overlap val="100"/>
        <c:axId val="2094734554"/>
        <c:axId val="2094734552"/>
        <c:axId val="2094734556"/>
      </c:barChart>
      <c:catAx>
        <c:axId val="2094734554"/>
        <c:scaling>
          <c:orientation val="minMax"/>
        </c:scaling>
        <c:delete val="0"/>
        <c:axPos val="b"/>
        <c:numFmt formatCode="General" sourceLinked="1"/>
        <c:majorTickMark val="out"/>
        <c:minorTickMark val="none"/>
        <c:tickLblPos val="low"/>
        <c:spPr>
          <a:ln w="12700" cap="flat">
            <a:solidFill>
              <a:srgbClr val="D6D7D9"/>
            </a:solidFill>
            <a:prstDash val="solid"/>
            <a:round/>
          </a:ln>
        </c:spPr>
        <c:txPr>
          <a:bodyPr/>
          <a:lstStyle/>
          <a:p>
            <a:pPr>
              <a:defRPr sz="1200" b="0" i="0" u="none" strike="noStrike">
                <a:solidFill>
                  <a:srgbClr val="000000"/>
                </a:solidFill>
                <a:latin typeface="Segoe UI"/>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D6D7D9"/>
            </a:solidFill>
            <a:prstDash val="solid"/>
            <a:round/>
          </a:ln>
        </c:spPr>
        <c:txPr>
          <a:bodyPr/>
          <a:lstStyle/>
          <a:p>
            <a:pPr>
              <a:defRPr sz="1200" b="0" i="0" u="none" strike="noStrike">
                <a:solidFill>
                  <a:srgbClr val="000000"/>
                </a:solidFill>
                <a:latin typeface="Segoe UI"/>
              </a:defRPr>
            </a:pPr>
            <a:endParaRPr lang="en-US"/>
          </a:p>
        </c:txPr>
        <c:crossAx val="2094734554"/>
        <c:crosses val="autoZero"/>
        <c:crossBetween val="between"/>
      </c:valAx>
      <c:spPr>
        <a:noFill/>
        <a:ln>
          <a:noFill/>
        </a:ln>
        <a:effectLst/>
      </c:spPr>
    </c:plotArea>
    <c:legend>
      <c:legendPos val="b"/>
      <c:overlay val="0"/>
    </c:legend>
    <c:plotVisOnly val="1"/>
    <c:dispBlanksAs val="span"/>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roundedCorners val="1"/>
  <c:chart>
    <c:title>
      <c:tx>
        <c:rich>
          <a:bodyPr/>
          <a:lstStyle/>
          <a:p>
            <a:pPr>
              <a:defRPr sz="1400" b="0" i="0" u="none" strike="noStrike">
                <a:solidFill>
                  <a:srgbClr val="000000"/>
                </a:solidFill>
                <a:latin typeface="Segoe UI"/>
              </a:defRPr>
            </a:pPr>
            <a:r>
              <a:rPr sz="1400" b="0" i="0" u="none" strike="noStrike">
                <a:solidFill>
                  <a:srgbClr val="000000"/>
                </a:solidFill>
                <a:latin typeface="Segoe UI"/>
              </a:rPr>
              <a:t>Power Generation Mix (%)</a:t>
            </a:r>
          </a:p>
        </c:rich>
      </c:tx>
      <c:layout/>
      <c:overlay val="0"/>
    </c:title>
    <c:autoTitleDeleted val="0"/>
    <c:plotArea>
      <c:layout/>
      <c:barChart>
        <c:barDir val="col"/>
        <c:grouping val="stacked"/>
        <c:varyColors val="0"/>
        <c:ser>
          <c:idx val="0"/>
          <c:order val="0"/>
          <c:tx>
            <c:strRef>
              <c:f>Sheet1!$B$1</c:f>
              <c:strCache>
                <c:ptCount val="1"/>
                <c:pt idx="0">
                  <c:v>Natural Gas</c:v>
                </c:pt>
              </c:strCache>
            </c:strRef>
          </c:tx>
          <c:spPr>
            <a:solidFill>
              <a:srgbClr val="C0504D"/>
            </a:solidFill>
            <a:effectLst/>
          </c:spPr>
          <c:invertIfNegative val="0"/>
          <c:dLbls>
            <c:numFmt formatCode="#,##0" sourceLinked="0"/>
            <c:txPr>
              <a:bodyPr/>
              <a:lstStyle/>
              <a:p>
                <a:pPr>
                  <a:defRPr b="0" i="0" strike="noStrike" sz="1000" u="none">
                    <a:solidFill>
                      <a:srgbClr val="FFFFFF"/>
                    </a:solidFill>
                    <a:latin typeface="Segoe UI"/>
                  </a:defRPr>
                </a:pPr>
              </a:p>
            </c:txPr>
            <c:dLblPos val="ctr"/>
            <c:showLegendKey val="0"/>
            <c:showVal val="1"/>
            <c:showCatName val="0"/>
            <c:showSerName val="0"/>
            <c:showPercent val="0"/>
            <c:showBubbleSize val="0"/>
            <c:showLeaderLines val="0"/>
          </c:dLbls>
          <c:cat>
            <c:multiLvlStrRef>
              <c:f>Sheet1!$A$2:$A$6</c:f>
              <c:multiLvlStrCache>
                <c:ptCount val="5"/>
                <c:lvl>
                  <c:pt idx="0">
                    <c:v>2019</c:v>
                  </c:pt>
                  <c:pt idx="1">
                    <c:v>2020</c:v>
                  </c:pt>
                  <c:pt idx="2">
                    <c:v>2021</c:v>
                  </c:pt>
                  <c:pt idx="3">
                    <c:v>2022</c:v>
                  </c:pt>
                  <c:pt idx="4">
                    <c:v>2023</c:v>
                  </c:pt>
                </c:lvl>
              </c:multiLvlStrCache>
            </c:multiLvlStrRef>
          </c:cat>
          <c:val>
            <c:numRef>
              <c:f>Sheet1!$B$2:$B$6</c:f>
              <c:numCache>
                <c:formatCode>General</c:formatCode>
                <c:ptCount val="5"/>
                <c:pt idx="0">
                  <c:v>62.5</c:v>
                </c:pt>
                <c:pt idx="1">
                  <c:v>58.3</c:v>
                </c:pt>
                <c:pt idx="2">
                  <c:v>60.1</c:v>
                </c:pt>
                <c:pt idx="3">
                  <c:v>59.2</c:v>
                </c:pt>
                <c:pt idx="4">
                  <c:v>57.8</c:v>
                </c:pt>
              </c:numCache>
            </c:numRef>
          </c:val>
        </c:ser>
        <c:ser>
          <c:idx val="1"/>
          <c:order val="1"/>
          <c:tx>
            <c:strRef>
              <c:f>Sheet1!$C$1</c:f>
              <c:strCache>
                <c:ptCount val="1"/>
                <c:pt idx="0">
                  <c:v>Coal/Lignite</c:v>
                </c:pt>
              </c:strCache>
            </c:strRef>
          </c:tx>
          <c:spPr>
            <a:solidFill>
              <a:srgbClr val="4F81BD"/>
            </a:solidFill>
            <a:effectLst/>
          </c:spPr>
          <c:invertIfNegative val="0"/>
          <c:dLbls>
            <c:numFmt formatCode="#,##0" sourceLinked="0"/>
            <c:txPr>
              <a:bodyPr/>
              <a:lstStyle/>
              <a:p>
                <a:pPr>
                  <a:defRPr b="0" i="0" strike="noStrike" sz="1000" u="none">
                    <a:solidFill>
                      <a:srgbClr val="FFFFFF"/>
                    </a:solidFill>
                    <a:latin typeface="Segoe UI"/>
                  </a:defRPr>
                </a:pPr>
              </a:p>
            </c:txPr>
            <c:dLblPos val="ctr"/>
            <c:showLegendKey val="0"/>
            <c:showVal val="1"/>
            <c:showCatName val="0"/>
            <c:showSerName val="0"/>
            <c:showPercent val="0"/>
            <c:showBubbleSize val="0"/>
            <c:showLeaderLines val="0"/>
          </c:dLbls>
          <c:cat>
            <c:multiLvlStrRef>
              <c:f>Sheet1!$A$2:$A$6</c:f>
              <c:multiLvlStrCache>
                <c:ptCount val="5"/>
                <c:lvl>
                  <c:pt idx="0">
                    <c:v>2019</c:v>
                  </c:pt>
                  <c:pt idx="1">
                    <c:v>2020</c:v>
                  </c:pt>
                  <c:pt idx="2">
                    <c:v>2021</c:v>
                  </c:pt>
                  <c:pt idx="3">
                    <c:v>2022</c:v>
                  </c:pt>
                  <c:pt idx="4">
                    <c:v>2023</c:v>
                  </c:pt>
                </c:lvl>
              </c:multiLvlStrCache>
            </c:multiLvlStrRef>
          </c:cat>
          <c:val>
            <c:numRef>
              <c:f>Sheet1!$C$2:$C$6</c:f>
              <c:numCache>
                <c:formatCode>General</c:formatCode>
                <c:ptCount val="5"/>
                <c:pt idx="0">
                  <c:v>18.2</c:v>
                </c:pt>
                <c:pt idx="1">
                  <c:v>17.5</c:v>
                </c:pt>
                <c:pt idx="2">
                  <c:v>17.8</c:v>
                </c:pt>
                <c:pt idx="3">
                  <c:v>16.9</c:v>
                </c:pt>
                <c:pt idx="4">
                  <c:v>15.8</c:v>
                </c:pt>
              </c:numCache>
            </c:numRef>
          </c:val>
        </c:ser>
        <c:ser>
          <c:idx val="2"/>
          <c:order val="2"/>
          <c:tx>
            <c:strRef>
              <c:f>Sheet1!$D$1</c:f>
              <c:strCache>
                <c:ptCount val="1"/>
                <c:pt idx="0">
                  <c:v>Renewables</c:v>
                </c:pt>
              </c:strCache>
            </c:strRef>
          </c:tx>
          <c:spPr>
            <a:solidFill>
              <a:srgbClr val="9BBB59"/>
            </a:solidFill>
            <a:effectLst/>
          </c:spPr>
          <c:invertIfNegative val="0"/>
          <c:dLbls>
            <c:numFmt formatCode="#,##0" sourceLinked="0"/>
            <c:txPr>
              <a:bodyPr/>
              <a:lstStyle/>
              <a:p>
                <a:pPr>
                  <a:defRPr b="0" i="0" strike="noStrike" sz="1000" u="none">
                    <a:solidFill>
                      <a:srgbClr val="FFFFFF"/>
                    </a:solidFill>
                    <a:latin typeface="Segoe UI"/>
                  </a:defRPr>
                </a:pPr>
              </a:p>
            </c:txPr>
            <c:dLblPos val="ctr"/>
            <c:showLegendKey val="0"/>
            <c:showVal val="1"/>
            <c:showCatName val="0"/>
            <c:showSerName val="0"/>
            <c:showPercent val="0"/>
            <c:showBubbleSize val="0"/>
            <c:showLeaderLines val="0"/>
          </c:dLbls>
          <c:cat>
            <c:multiLvlStrRef>
              <c:f>Sheet1!$A$2:$A$6</c:f>
              <c:multiLvlStrCache>
                <c:ptCount val="5"/>
                <c:lvl>
                  <c:pt idx="0">
                    <c:v>2019</c:v>
                  </c:pt>
                  <c:pt idx="1">
                    <c:v>2020</c:v>
                  </c:pt>
                  <c:pt idx="2">
                    <c:v>2021</c:v>
                  </c:pt>
                  <c:pt idx="3">
                    <c:v>2022</c:v>
                  </c:pt>
                  <c:pt idx="4">
                    <c:v>2023</c:v>
                  </c:pt>
                </c:lvl>
              </c:multiLvlStrCache>
            </c:multiLvlStrRef>
          </c:cat>
          <c:val>
            <c:numRef>
              <c:f>Sheet1!$D$2:$D$6</c:f>
              <c:numCache>
                <c:formatCode>General</c:formatCode>
                <c:ptCount val="5"/>
                <c:pt idx="0">
                  <c:v>10.8</c:v>
                </c:pt>
                <c:pt idx="1">
                  <c:v>14.2</c:v>
                </c:pt>
                <c:pt idx="2">
                  <c:v>15.5</c:v>
                </c:pt>
                <c:pt idx="3">
                  <c:v>17.8</c:v>
                </c:pt>
                <c:pt idx="4">
                  <c:v>20.1</c:v>
                </c:pt>
              </c:numCache>
            </c:numRef>
          </c:val>
        </c:ser>
        <c:ser>
          <c:idx val="3"/>
          <c:order val="3"/>
          <c:tx>
            <c:strRef>
              <c:f>Sheet1!$E$1</c:f>
              <c:strCache>
                <c:ptCount val="1"/>
                <c:pt idx="0">
                  <c:v>Imports</c:v>
                </c:pt>
              </c:strCache>
            </c:strRef>
          </c:tx>
          <c:spPr>
            <a:solidFill>
              <a:srgbClr val="8064A2"/>
            </a:solidFill>
            <a:effectLst/>
          </c:spPr>
          <c:invertIfNegative val="0"/>
          <c:dLbls>
            <c:numFmt formatCode="#,##0" sourceLinked="0"/>
            <c:txPr>
              <a:bodyPr/>
              <a:lstStyle/>
              <a:p>
                <a:pPr>
                  <a:defRPr b="0" i="0" strike="noStrike" sz="1000" u="none">
                    <a:solidFill>
                      <a:srgbClr val="FFFFFF"/>
                    </a:solidFill>
                    <a:latin typeface="Segoe UI"/>
                  </a:defRPr>
                </a:pPr>
              </a:p>
            </c:txPr>
            <c:dLblPos val="ctr"/>
            <c:showLegendKey val="0"/>
            <c:showVal val="1"/>
            <c:showCatName val="0"/>
            <c:showSerName val="0"/>
            <c:showPercent val="0"/>
            <c:showBubbleSize val="0"/>
            <c:showLeaderLines val="0"/>
          </c:dLbls>
          <c:cat>
            <c:multiLvlStrRef>
              <c:f>Sheet1!$A$2:$A$6</c:f>
              <c:multiLvlStrCache>
                <c:ptCount val="5"/>
                <c:lvl>
                  <c:pt idx="0">
                    <c:v>2019</c:v>
                  </c:pt>
                  <c:pt idx="1">
                    <c:v>2020</c:v>
                  </c:pt>
                  <c:pt idx="2">
                    <c:v>2021</c:v>
                  </c:pt>
                  <c:pt idx="3">
                    <c:v>2022</c:v>
                  </c:pt>
                  <c:pt idx="4">
                    <c:v>2023</c:v>
                  </c:pt>
                </c:lvl>
              </c:multiLvlStrCache>
            </c:multiLvlStrRef>
          </c:cat>
          <c:val>
            <c:numRef>
              <c:f>Sheet1!$E$2:$E$6</c:f>
              <c:numCache>
                <c:formatCode>General</c:formatCode>
                <c:ptCount val="5"/>
                <c:pt idx="0">
                  <c:v>8.5</c:v>
                </c:pt>
                <c:pt idx="1">
                  <c:v>10</c:v>
                </c:pt>
                <c:pt idx="2">
                  <c:v>6.6</c:v>
                </c:pt>
                <c:pt idx="3">
                  <c:v>6.1</c:v>
                </c:pt>
                <c:pt idx="4">
                  <c:v>6.3</c:v>
                </c:pt>
              </c:numCache>
            </c:numRef>
          </c:val>
        </c:ser>
        <c:dLbls>
          <c:numFmt formatCode="#,##0" sourceLinked="0"/>
          <c:txPr>
            <a:bodyPr/>
            <a:lstStyle/>
            <a:p>
              <a:pPr>
                <a:defRPr b="0" i="0" strike="noStrike" sz="1000" u="none">
                  <a:solidFill>
                    <a:srgbClr val="FFFFFF"/>
                  </a:solidFill>
                  <a:latin typeface="Segoe UI"/>
                </a:defRPr>
              </a:pPr>
            </a:p>
          </c:txPr>
          <c:dLblPos val="ctr"/>
          <c:showLegendKey val="0"/>
          <c:showVal val="1"/>
          <c:showCatName val="0"/>
          <c:showSerName val="0"/>
          <c:showPercent val="0"/>
          <c:showBubbleSize val="0"/>
          <c:showLeaderLines val="0"/>
        </c:dLbls>
        <c:gapWidth val="50"/>
        <c:overlap val="100"/>
        <c:axId val="2094734554"/>
        <c:axId val="2094734552"/>
        <c:axId val="2094734556"/>
      </c:barChart>
      <c:catAx>
        <c:axId val="2094734554"/>
        <c:scaling>
          <c:orientation val="minMax"/>
        </c:scaling>
        <c:delete val="0"/>
        <c:axPos val="b"/>
        <c:numFmt formatCode="General" sourceLinked="1"/>
        <c:majorTickMark val="out"/>
        <c:minorTickMark val="none"/>
        <c:tickLblPos val="low"/>
        <c:spPr>
          <a:ln w="12700" cap="flat">
            <a:solidFill>
              <a:srgbClr val="D6D7D9"/>
            </a:solidFill>
            <a:prstDash val="solid"/>
            <a:round/>
          </a:ln>
        </c:spPr>
        <c:txPr>
          <a:bodyPr/>
          <a:lstStyle/>
          <a:p>
            <a:pPr>
              <a:defRPr sz="1200" b="0" i="0" u="none" strike="noStrike">
                <a:solidFill>
                  <a:srgbClr val="000000"/>
                </a:solidFill>
                <a:latin typeface="Segoe UI"/>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D6D7D9"/>
            </a:solidFill>
            <a:prstDash val="solid"/>
            <a:round/>
          </a:ln>
        </c:spPr>
        <c:txPr>
          <a:bodyPr/>
          <a:lstStyle/>
          <a:p>
            <a:pPr>
              <a:defRPr sz="1200" b="0" i="0" u="none" strike="noStrike">
                <a:solidFill>
                  <a:srgbClr val="000000"/>
                </a:solidFill>
                <a:latin typeface="Segoe UI"/>
              </a:defRPr>
            </a:pPr>
            <a:endParaRPr lang="en-US"/>
          </a:p>
        </c:txPr>
        <c:crossAx val="2094734554"/>
        <c:crosses val="autoZero"/>
        <c:crossBetween val="between"/>
      </c:valAx>
      <c:spPr>
        <a:noFill/>
        <a:ln>
          <a:noFill/>
        </a:ln>
        <a:effectLst/>
      </c:spPr>
    </c:plotArea>
    <c:legend>
      <c:legendPos val="b"/>
      <c:overlay val="0"/>
    </c:legend>
    <c:plotVisOnly val="1"/>
    <c:dispBlanksAs val="span"/>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roundedCorners val="1"/>
  <c:chart>
    <c:title>
      <c:tx>
        <c:rich>
          <a:bodyPr/>
          <a:lstStyle/>
          <a:p>
            <a:pPr>
              <a:defRPr sz="1400" b="0" i="0" u="none" strike="noStrike">
                <a:solidFill>
                  <a:srgbClr val="000000"/>
                </a:solidFill>
                <a:latin typeface="Segoe UI"/>
              </a:defRPr>
            </a:pPr>
            <a:r>
              <a:rPr sz="1400" b="0" i="0" u="none" strike="noStrike">
                <a:solidFill>
                  <a:srgbClr val="000000"/>
                </a:solidFill>
                <a:latin typeface="Segoe UI"/>
              </a:rPr>
              <a:t>Gas Supply Trend (bcm)</a:t>
            </a:r>
          </a:p>
        </c:rich>
      </c:tx>
      <c:layout/>
      <c:overlay val="0"/>
    </c:title>
    <c:autoTitleDeleted val="0"/>
    <c:plotArea>
      <c:layout/>
      <c:lineChart>
        <c:varyColors val="0"/>
        <c:ser>
          <c:idx val="0"/>
          <c:order val="0"/>
          <c:tx>
            <c:strRef>
              <c:f>Sheet1!$B$1</c:f>
              <c:strCache>
                <c:ptCount val="1"/>
                <c:pt idx="0">
                  <c:v>Domestic Production</c:v>
                </c:pt>
              </c:strCache>
            </c:strRef>
          </c:tx>
          <c:spPr>
            <a:solidFill>
              <a:srgbClr val="C0504D"/>
            </a:solidFill>
            <a:ln w="25400" cap="flat">
              <a:solidFill>
                <a:srgbClr val="C0504D"/>
              </a:solidFill>
              <a:prstDash val="solid"/>
              <a:round/>
            </a:ln>
            <a:effectLst/>
          </c:spPr>
          <c:invertIfNegative val="0"/>
          <c:dLbls>
            <c:numFmt formatCode="#,##0" sourceLinked="0"/>
            <c:txPr>
              <a:bodyPr/>
              <a:lstStyle/>
              <a:p>
                <a:pPr>
                  <a:defRPr b="0" i="0" strike="noStrike" sz="1000" u="none">
                    <a:solidFill>
                      <a:srgbClr val="000000"/>
                    </a:solidFill>
                    <a:latin typeface="Segoe UI"/>
                  </a:defRPr>
                </a:pPr>
              </a:p>
            </c:txPr>
            <c:dLblPos val="t"/>
            <c:showLegendKey val="0"/>
            <c:showVal val="1"/>
            <c:showCatName val="0"/>
            <c:showSerName val="0"/>
            <c:showPercent val="0"/>
            <c:showBubbleSize val="0"/>
            <c:showLeaderLines val="0"/>
          </c:dLbls>
          <c:marker>
            <c:symbol val="circle"/>
            <c:size val="6"/>
            <c:spPr>
              <a:solidFill>
                <a:srgbClr val="C0504D"/>
              </a:solidFill>
              <a:ln w="9525" cap="flat">
                <a:solidFill>
                  <a:srgbClr val="C0504D"/>
                </a:solidFill>
                <a:prstDash val="solid"/>
                <a:round/>
              </a:ln>
              <a:effectLst/>
            </c:spPr>
          </c:marker>
          <c:cat>
            <c:multiLvlStrRef>
              <c:f>Sheet1!$A$2:$A$6</c:f>
              <c:multiLvlStrCache>
                <c:ptCount val="5"/>
                <c:lvl>
                  <c:pt idx="0">
                    <c:v>2019</c:v>
                  </c:pt>
                  <c:pt idx="1">
                    <c:v>2020</c:v>
                  </c:pt>
                  <c:pt idx="2">
                    <c:v>2021</c:v>
                  </c:pt>
                  <c:pt idx="3">
                    <c:v>2022</c:v>
                  </c:pt>
                  <c:pt idx="4">
                    <c:v>2023</c:v>
                  </c:pt>
                </c:lvl>
              </c:multiLvlStrCache>
            </c:multiLvlStrRef>
          </c:cat>
          <c:val>
            <c:numRef>
              <c:f>Sheet1!$B$2:$B$6</c:f>
              <c:numCache>
                <c:formatCode>General</c:formatCode>
                <c:ptCount val="5"/>
                <c:pt idx="0">
                  <c:v>36.2</c:v>
                </c:pt>
                <c:pt idx="1">
                  <c:v>33.5</c:v>
                </c:pt>
                <c:pt idx="2">
                  <c:v>31.8</c:v>
                </c:pt>
                <c:pt idx="3">
                  <c:v>30.1</c:v>
                </c:pt>
                <c:pt idx="4">
                  <c:v>28.5</c:v>
                </c:pt>
              </c:numCache>
            </c:numRef>
          </c:val>
          <c:smooth val="0"/>
        </c:ser>
        <c:ser>
          <c:idx val="1"/>
          <c:order val="1"/>
          <c:tx>
            <c:strRef>
              <c:f>Sheet1!$C$1</c:f>
              <c:strCache>
                <c:ptCount val="1"/>
                <c:pt idx="0">
                  <c:v>LNG Imports</c:v>
                </c:pt>
              </c:strCache>
            </c:strRef>
          </c:tx>
          <c:spPr>
            <a:solidFill>
              <a:srgbClr val="4F81BD"/>
            </a:solidFill>
            <a:ln w="25400" cap="flat">
              <a:solidFill>
                <a:srgbClr val="4F81BD"/>
              </a:solidFill>
              <a:prstDash val="solid"/>
              <a:round/>
            </a:ln>
            <a:effectLst/>
          </c:spPr>
          <c:invertIfNegative val="0"/>
          <c:dLbls>
            <c:numFmt formatCode="#,##0" sourceLinked="0"/>
            <c:txPr>
              <a:bodyPr/>
              <a:lstStyle/>
              <a:p>
                <a:pPr>
                  <a:defRPr b="0" i="0" strike="noStrike" sz="1000" u="none">
                    <a:solidFill>
                      <a:srgbClr val="000000"/>
                    </a:solidFill>
                    <a:latin typeface="Segoe UI"/>
                  </a:defRPr>
                </a:pPr>
              </a:p>
            </c:txPr>
            <c:dLblPos val="t"/>
            <c:showLegendKey val="0"/>
            <c:showVal val="1"/>
            <c:showCatName val="0"/>
            <c:showSerName val="0"/>
            <c:showPercent val="0"/>
            <c:showBubbleSize val="0"/>
            <c:showLeaderLines val="0"/>
          </c:dLbls>
          <c:marker>
            <c:symbol val="circle"/>
            <c:size val="6"/>
            <c:spPr>
              <a:solidFill>
                <a:srgbClr val="4F81BD"/>
              </a:solidFill>
              <a:ln w="9525" cap="flat">
                <a:solidFill>
                  <a:srgbClr val="4F81BD"/>
                </a:solidFill>
                <a:prstDash val="solid"/>
                <a:round/>
              </a:ln>
              <a:effectLst/>
            </c:spPr>
          </c:marker>
          <c:cat>
            <c:multiLvlStrRef>
              <c:f>Sheet1!$A$2:$A$6</c:f>
              <c:multiLvlStrCache>
                <c:ptCount val="5"/>
                <c:lvl>
                  <c:pt idx="0">
                    <c:v>2019</c:v>
                  </c:pt>
                  <c:pt idx="1">
                    <c:v>2020</c:v>
                  </c:pt>
                  <c:pt idx="2">
                    <c:v>2021</c:v>
                  </c:pt>
                  <c:pt idx="3">
                    <c:v>2022</c:v>
                  </c:pt>
                  <c:pt idx="4">
                    <c:v>2023</c:v>
                  </c:pt>
                </c:lvl>
              </c:multiLvlStrCache>
            </c:multiLvlStrRef>
          </c:cat>
          <c:val>
            <c:numRef>
              <c:f>Sheet1!$C$2:$C$6</c:f>
              <c:numCache>
                <c:formatCode>General</c:formatCode>
                <c:ptCount val="5"/>
                <c:pt idx="0">
                  <c:v>8.5</c:v>
                </c:pt>
                <c:pt idx="1">
                  <c:v>7.2</c:v>
                </c:pt>
                <c:pt idx="2">
                  <c:v>10.8</c:v>
                </c:pt>
                <c:pt idx="3">
                  <c:v>13.5</c:v>
                </c:pt>
                <c:pt idx="4">
                  <c:v>16.2</c:v>
                </c:pt>
              </c:numCache>
            </c:numRef>
          </c:val>
          <c:smooth val="0"/>
        </c:ser>
        <c:ser>
          <c:idx val="2"/>
          <c:order val="2"/>
          <c:tx>
            <c:strRef>
              <c:f>Sheet1!$D$1</c:f>
              <c:strCache>
                <c:ptCount val="1"/>
                <c:pt idx="0">
                  <c:v>Pipeline Imports</c:v>
                </c:pt>
              </c:strCache>
            </c:strRef>
          </c:tx>
          <c:spPr>
            <a:solidFill>
              <a:srgbClr val="9BBB59"/>
            </a:solidFill>
            <a:ln w="25400" cap="flat">
              <a:solidFill>
                <a:srgbClr val="9BBB59"/>
              </a:solidFill>
              <a:prstDash val="solid"/>
              <a:round/>
            </a:ln>
            <a:effectLst/>
          </c:spPr>
          <c:invertIfNegative val="0"/>
          <c:dLbls>
            <c:numFmt formatCode="#,##0" sourceLinked="0"/>
            <c:txPr>
              <a:bodyPr/>
              <a:lstStyle/>
              <a:p>
                <a:pPr>
                  <a:defRPr b="0" i="0" strike="noStrike" sz="1000" u="none">
                    <a:solidFill>
                      <a:srgbClr val="000000"/>
                    </a:solidFill>
                    <a:latin typeface="Segoe UI"/>
                  </a:defRPr>
                </a:pPr>
              </a:p>
            </c:txPr>
            <c:dLblPos val="t"/>
            <c:showLegendKey val="0"/>
            <c:showVal val="1"/>
            <c:showCatName val="0"/>
            <c:showSerName val="0"/>
            <c:showPercent val="0"/>
            <c:showBubbleSize val="0"/>
            <c:showLeaderLines val="0"/>
          </c:dLbls>
          <c:marker>
            <c:symbol val="circle"/>
            <c:size val="6"/>
            <c:spPr>
              <a:solidFill>
                <a:srgbClr val="9BBB59"/>
              </a:solidFill>
              <a:ln w="9525" cap="flat">
                <a:solidFill>
                  <a:srgbClr val="9BBB59"/>
                </a:solidFill>
                <a:prstDash val="solid"/>
                <a:round/>
              </a:ln>
              <a:effectLst/>
            </c:spPr>
          </c:marker>
          <c:cat>
            <c:multiLvlStrRef>
              <c:f>Sheet1!$A$2:$A$6</c:f>
              <c:multiLvlStrCache>
                <c:ptCount val="5"/>
                <c:lvl>
                  <c:pt idx="0">
                    <c:v>2019</c:v>
                  </c:pt>
                  <c:pt idx="1">
                    <c:v>2020</c:v>
                  </c:pt>
                  <c:pt idx="2">
                    <c:v>2021</c:v>
                  </c:pt>
                  <c:pt idx="3">
                    <c:v>2022</c:v>
                  </c:pt>
                  <c:pt idx="4">
                    <c:v>2023</c:v>
                  </c:pt>
                </c:lvl>
              </c:multiLvlStrCache>
            </c:multiLvlStrRef>
          </c:cat>
          <c:val>
            <c:numRef>
              <c:f>Sheet1!$D$2:$D$6</c:f>
              <c:numCache>
                <c:formatCode>General</c:formatCode>
                <c:ptCount val="5"/>
                <c:pt idx="0">
                  <c:v>10.1</c:v>
                </c:pt>
                <c:pt idx="1">
                  <c:v>9.8</c:v>
                </c:pt>
                <c:pt idx="2">
                  <c:v>10.2</c:v>
                </c:pt>
                <c:pt idx="3">
                  <c:v>10.5</c:v>
                </c:pt>
                <c:pt idx="4">
                  <c:v>10.8</c:v>
                </c:pt>
              </c:numCache>
            </c:numRef>
          </c:val>
          <c:smooth val="0"/>
        </c:ser>
        <c:dLbls>
          <c:numFmt formatCode="#,##0" sourceLinked="0"/>
          <c:txPr>
            <a:bodyPr/>
            <a:lstStyle/>
            <a:p>
              <a:pPr>
                <a:defRPr b="0" i="0" strike="noStrike" sz="1000" u="none">
                  <a:solidFill>
                    <a:srgbClr val="000000"/>
                  </a:solidFill>
                  <a:latin typeface="Segoe UI"/>
                </a:defRPr>
              </a:pPr>
            </a:p>
          </c:txPr>
          <c:dLblPos val="t"/>
          <c:showLegendKey val="0"/>
          <c:showVal val="1"/>
          <c:showCatName val="0"/>
          <c:showSerName val="0"/>
          <c:showPercent val="0"/>
          <c:showBubbleSize val="0"/>
          <c:showLeaderLines val="0"/>
        </c:dLbls>
        <c:marker val="1"/>
        <c:axId val="2094734554"/>
        <c:axId val="2094734552"/>
        <c:axId val="2094734556"/>
      </c:lineChart>
      <c:catAx>
        <c:axId val="2094734554"/>
        <c:scaling>
          <c:orientation val="minMax"/>
        </c:scaling>
        <c:delete val="0"/>
        <c:axPos val="b"/>
        <c:numFmt formatCode="General" sourceLinked="1"/>
        <c:majorTickMark val="out"/>
        <c:minorTickMark val="none"/>
        <c:tickLblPos val="low"/>
        <c:spPr>
          <a:ln w="12700" cap="flat">
            <a:solidFill>
              <a:srgbClr val="D6D7D9"/>
            </a:solidFill>
            <a:prstDash val="solid"/>
            <a:round/>
          </a:ln>
        </c:spPr>
        <c:txPr>
          <a:bodyPr/>
          <a:lstStyle/>
          <a:p>
            <a:pPr>
              <a:defRPr sz="1200" b="0" i="0" u="none" strike="noStrike">
                <a:solidFill>
                  <a:srgbClr val="000000"/>
                </a:solidFill>
                <a:latin typeface="Segoe UI"/>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D6D7D9"/>
            </a:solidFill>
            <a:prstDash val="solid"/>
            <a:round/>
          </a:ln>
        </c:spPr>
        <c:txPr>
          <a:bodyPr/>
          <a:lstStyle/>
          <a:p>
            <a:pPr>
              <a:defRPr sz="1200" b="0" i="0" u="none" strike="noStrike">
                <a:solidFill>
                  <a:srgbClr val="000000"/>
                </a:solidFill>
                <a:latin typeface="Segoe UI"/>
              </a:defRPr>
            </a:pPr>
            <a:endParaRPr lang="en-US"/>
          </a:p>
        </c:txPr>
        <c:crossAx val="2094734554"/>
        <c:crosses val="autoZero"/>
        <c:crossBetween val="between"/>
      </c:valAx>
      <c:spPr>
        <a:noFill/>
        <a:ln>
          <a:noFill/>
        </a:ln>
        <a:effectLst/>
      </c:spPr>
    </c:plotArea>
    <c:legend>
      <c:legendPos val="b"/>
      <c:overlay val="0"/>
    </c:legend>
    <c:plotVisOnly val="1"/>
    <c:dispBlanksAs val="span"/>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roundedCorners val="1"/>
  <c:chart>
    <c:title>
      <c:tx>
        <c:rich>
          <a:bodyPr/>
          <a:lstStyle/>
          <a:p>
            <a:pPr>
              <a:defRPr sz="1400" b="0" i="0" u="none" strike="noStrike">
                <a:solidFill>
                  <a:srgbClr val="000000"/>
                </a:solidFill>
                <a:latin typeface="Segoe UI"/>
              </a:defRPr>
            </a:pPr>
            <a:r>
              <a:rPr sz="1400" b="0" i="0" u="none" strike="noStrike">
                <a:solidFill>
                  <a:srgbClr val="000000"/>
                </a:solidFill>
                <a:latin typeface="Segoe UI"/>
              </a:rPr>
              <a:t>Energy Price Trends</a:t>
            </a:r>
          </a:p>
        </c:rich>
      </c:tx>
      <c:layout/>
      <c:overlay val="0"/>
    </c:title>
    <c:autoTitleDeleted val="0"/>
    <c:plotArea>
      <c:layout/>
      <c:lineChart>
        <c:varyColors val="0"/>
        <c:ser>
          <c:idx val="0"/>
          <c:order val="0"/>
          <c:tx>
            <c:strRef>
              <c:f>Sheet1!$B$1</c:f>
              <c:strCache>
                <c:ptCount val="1"/>
                <c:pt idx="0">
                  <c:v>Industrial Rate</c:v>
                </c:pt>
              </c:strCache>
            </c:strRef>
          </c:tx>
          <c:spPr>
            <a:solidFill>
              <a:srgbClr val="C0504D"/>
            </a:solidFill>
            <a:ln w="25400" cap="flat">
              <a:solidFill>
                <a:srgbClr val="C0504D"/>
              </a:solidFill>
              <a:prstDash val="solid"/>
              <a:round/>
            </a:ln>
            <a:effectLst/>
          </c:spPr>
          <c:invertIfNegative val="0"/>
          <c:dLbls>
            <c:numFmt formatCode="#,##0" sourceLinked="0"/>
            <c:txPr>
              <a:bodyPr/>
              <a:lstStyle/>
              <a:p>
                <a:pPr>
                  <a:defRPr b="0" i="0" strike="noStrike" sz="1000" u="none">
                    <a:solidFill>
                      <a:srgbClr val="000000"/>
                    </a:solidFill>
                    <a:latin typeface="Segoe UI"/>
                  </a:defRPr>
                </a:pPr>
              </a:p>
            </c:txPr>
            <c:dLblPos val="t"/>
            <c:showLegendKey val="0"/>
            <c:showVal val="1"/>
            <c:showCatName val="0"/>
            <c:showSerName val="0"/>
            <c:showPercent val="0"/>
            <c:showBubbleSize val="0"/>
            <c:showLeaderLines val="0"/>
          </c:dLbls>
          <c:marker>
            <c:symbol val="circle"/>
            <c:size val="6"/>
            <c:spPr>
              <a:solidFill>
                <a:srgbClr val="C0504D"/>
              </a:solidFill>
              <a:ln w="9525" cap="flat">
                <a:solidFill>
                  <a:srgbClr val="C0504D"/>
                </a:solidFill>
                <a:prstDash val="solid"/>
                <a:round/>
              </a:ln>
              <a:effectLst/>
            </c:spPr>
          </c:marker>
          <c:cat>
            <c:multiLvlStrRef>
              <c:f>Sheet1!$A$2:$A$6</c:f>
              <c:multiLvlStrCache>
                <c:ptCount val="5"/>
                <c:lvl>
                  <c:pt idx="0">
                    <c:v>2019</c:v>
                  </c:pt>
                  <c:pt idx="1">
                    <c:v>2020</c:v>
                  </c:pt>
                  <c:pt idx="2">
                    <c:v>2021</c:v>
                  </c:pt>
                  <c:pt idx="3">
                    <c:v>2022</c:v>
                  </c:pt>
                  <c:pt idx="4">
                    <c:v>2023</c:v>
                  </c:pt>
                </c:lvl>
              </c:multiLvlStrCache>
            </c:multiLvlStrRef>
          </c:cat>
          <c:val>
            <c:numRef>
              <c:f>Sheet1!$B$2:$B$6</c:f>
              <c:numCache>
                <c:formatCode>General</c:formatCode>
                <c:ptCount val="5"/>
                <c:pt idx="0">
                  <c:v>3.12</c:v>
                </c:pt>
                <c:pt idx="1">
                  <c:v>2.98</c:v>
                </c:pt>
                <c:pt idx="2">
                  <c:v>3.21</c:v>
                </c:pt>
                <c:pt idx="3">
                  <c:v>3.58</c:v>
                </c:pt>
                <c:pt idx="4">
                  <c:v>4.01</c:v>
                </c:pt>
              </c:numCache>
            </c:numRef>
          </c:val>
          <c:smooth val="0"/>
        </c:ser>
        <c:ser>
          <c:idx val="1"/>
          <c:order val="1"/>
          <c:tx>
            <c:strRef>
              <c:f>Sheet1!$C$1</c:f>
              <c:strCache>
                <c:ptCount val="1"/>
                <c:pt idx="0">
                  <c:v>Commercial Rate</c:v>
                </c:pt>
              </c:strCache>
            </c:strRef>
          </c:tx>
          <c:spPr>
            <a:solidFill>
              <a:srgbClr val="4F81BD"/>
            </a:solidFill>
            <a:ln w="25400" cap="flat">
              <a:solidFill>
                <a:srgbClr val="4F81BD"/>
              </a:solidFill>
              <a:prstDash val="solid"/>
              <a:round/>
            </a:ln>
            <a:effectLst/>
          </c:spPr>
          <c:invertIfNegative val="0"/>
          <c:dLbls>
            <c:numFmt formatCode="#,##0" sourceLinked="0"/>
            <c:txPr>
              <a:bodyPr/>
              <a:lstStyle/>
              <a:p>
                <a:pPr>
                  <a:defRPr b="0" i="0" strike="noStrike" sz="1000" u="none">
                    <a:solidFill>
                      <a:srgbClr val="000000"/>
                    </a:solidFill>
                    <a:latin typeface="Segoe UI"/>
                  </a:defRPr>
                </a:pPr>
              </a:p>
            </c:txPr>
            <c:dLblPos val="t"/>
            <c:showLegendKey val="0"/>
            <c:showVal val="1"/>
            <c:showCatName val="0"/>
            <c:showSerName val="0"/>
            <c:showPercent val="0"/>
            <c:showBubbleSize val="0"/>
            <c:showLeaderLines val="0"/>
          </c:dLbls>
          <c:marker>
            <c:symbol val="circle"/>
            <c:size val="6"/>
            <c:spPr>
              <a:solidFill>
                <a:srgbClr val="4F81BD"/>
              </a:solidFill>
              <a:ln w="9525" cap="flat">
                <a:solidFill>
                  <a:srgbClr val="4F81BD"/>
                </a:solidFill>
                <a:prstDash val="solid"/>
                <a:round/>
              </a:ln>
              <a:effectLst/>
            </c:spPr>
          </c:marker>
          <c:cat>
            <c:multiLvlStrRef>
              <c:f>Sheet1!$A$2:$A$6</c:f>
              <c:multiLvlStrCache>
                <c:ptCount val="5"/>
                <c:lvl>
                  <c:pt idx="0">
                    <c:v>2019</c:v>
                  </c:pt>
                  <c:pt idx="1">
                    <c:v>2020</c:v>
                  </c:pt>
                  <c:pt idx="2">
                    <c:v>2021</c:v>
                  </c:pt>
                  <c:pt idx="3">
                    <c:v>2022</c:v>
                  </c:pt>
                  <c:pt idx="4">
                    <c:v>2023</c:v>
                  </c:pt>
                </c:lvl>
              </c:multiLvlStrCache>
            </c:multiLvlStrRef>
          </c:cat>
          <c:val>
            <c:numRef>
              <c:f>Sheet1!$C$2:$C$6</c:f>
              <c:numCache>
                <c:formatCode>General</c:formatCode>
                <c:ptCount val="5"/>
                <c:pt idx="0">
                  <c:v>3.85</c:v>
                </c:pt>
                <c:pt idx="1">
                  <c:v>3.72</c:v>
                </c:pt>
                <c:pt idx="2">
                  <c:v>3.95</c:v>
                </c:pt>
                <c:pt idx="3">
                  <c:v>4.32</c:v>
                </c:pt>
                <c:pt idx="4">
                  <c:v>4.78</c:v>
                </c:pt>
              </c:numCache>
            </c:numRef>
          </c:val>
          <c:smooth val="0"/>
        </c:ser>
        <c:ser>
          <c:idx val="2"/>
          <c:order val="2"/>
          <c:tx>
            <c:strRef>
              <c:f>Sheet1!$D$1</c:f>
              <c:strCache>
                <c:ptCount val="1"/>
                <c:pt idx="0">
                  <c:v>Residential Rate</c:v>
                </c:pt>
              </c:strCache>
            </c:strRef>
          </c:tx>
          <c:spPr>
            <a:solidFill>
              <a:srgbClr val="9BBB59"/>
            </a:solidFill>
            <a:ln w="25400" cap="flat">
              <a:solidFill>
                <a:srgbClr val="9BBB59"/>
              </a:solidFill>
              <a:prstDash val="solid"/>
              <a:round/>
            </a:ln>
            <a:effectLst/>
          </c:spPr>
          <c:invertIfNegative val="0"/>
          <c:dLbls>
            <c:numFmt formatCode="#,##0" sourceLinked="0"/>
            <c:txPr>
              <a:bodyPr/>
              <a:lstStyle/>
              <a:p>
                <a:pPr>
                  <a:defRPr b="0" i="0" strike="noStrike" sz="1000" u="none">
                    <a:solidFill>
                      <a:srgbClr val="000000"/>
                    </a:solidFill>
                    <a:latin typeface="Segoe UI"/>
                  </a:defRPr>
                </a:pPr>
              </a:p>
            </c:txPr>
            <c:dLblPos val="t"/>
            <c:showLegendKey val="0"/>
            <c:showVal val="1"/>
            <c:showCatName val="0"/>
            <c:showSerName val="0"/>
            <c:showPercent val="0"/>
            <c:showBubbleSize val="0"/>
            <c:showLeaderLines val="0"/>
          </c:dLbls>
          <c:marker>
            <c:symbol val="circle"/>
            <c:size val="6"/>
            <c:spPr>
              <a:solidFill>
                <a:srgbClr val="9BBB59"/>
              </a:solidFill>
              <a:ln w="9525" cap="flat">
                <a:solidFill>
                  <a:srgbClr val="9BBB59"/>
                </a:solidFill>
                <a:prstDash val="solid"/>
                <a:round/>
              </a:ln>
              <a:effectLst/>
            </c:spPr>
          </c:marker>
          <c:cat>
            <c:multiLvlStrRef>
              <c:f>Sheet1!$A$2:$A$6</c:f>
              <c:multiLvlStrCache>
                <c:ptCount val="5"/>
                <c:lvl>
                  <c:pt idx="0">
                    <c:v>2019</c:v>
                  </c:pt>
                  <c:pt idx="1">
                    <c:v>2020</c:v>
                  </c:pt>
                  <c:pt idx="2">
                    <c:v>2021</c:v>
                  </c:pt>
                  <c:pt idx="3">
                    <c:v>2022</c:v>
                  </c:pt>
                  <c:pt idx="4">
                    <c:v>2023</c:v>
                  </c:pt>
                </c:lvl>
              </c:multiLvlStrCache>
            </c:multiLvlStrRef>
          </c:cat>
          <c:val>
            <c:numRef>
              <c:f>Sheet1!$D$2:$D$6</c:f>
              <c:numCache>
                <c:formatCode>General</c:formatCode>
                <c:ptCount val="5"/>
                <c:pt idx="0">
                  <c:v>2.95</c:v>
                </c:pt>
                <c:pt idx="1">
                  <c:v>2.88</c:v>
                </c:pt>
                <c:pt idx="2">
                  <c:v>3.05</c:v>
                </c:pt>
                <c:pt idx="3">
                  <c:v>3.38</c:v>
                </c:pt>
                <c:pt idx="4">
                  <c:v>3.72</c:v>
                </c:pt>
              </c:numCache>
            </c:numRef>
          </c:val>
          <c:smooth val="0"/>
        </c:ser>
        <c:dLbls>
          <c:numFmt formatCode="#,##0" sourceLinked="0"/>
          <c:txPr>
            <a:bodyPr/>
            <a:lstStyle/>
            <a:p>
              <a:pPr>
                <a:defRPr b="0" i="0" strike="noStrike" sz="1000" u="none">
                  <a:solidFill>
                    <a:srgbClr val="000000"/>
                  </a:solidFill>
                  <a:latin typeface="Segoe UI"/>
                </a:defRPr>
              </a:pPr>
            </a:p>
          </c:txPr>
          <c:dLblPos val="t"/>
          <c:showLegendKey val="0"/>
          <c:showVal val="1"/>
          <c:showCatName val="0"/>
          <c:showSerName val="0"/>
          <c:showPercent val="0"/>
          <c:showBubbleSize val="0"/>
          <c:showLeaderLines val="0"/>
        </c:dLbls>
        <c:marker val="1"/>
        <c:axId val="2094734554"/>
        <c:axId val="2094734552"/>
        <c:axId val="2094734556"/>
      </c:lineChart>
      <c:catAx>
        <c:axId val="2094734554"/>
        <c:scaling>
          <c:orientation val="minMax"/>
        </c:scaling>
        <c:delete val="0"/>
        <c:axPos val="b"/>
        <c:numFmt formatCode="General" sourceLinked="1"/>
        <c:majorTickMark val="out"/>
        <c:minorTickMark val="none"/>
        <c:tickLblPos val="low"/>
        <c:spPr>
          <a:ln w="12700" cap="flat">
            <a:solidFill>
              <a:srgbClr val="D6D7D9"/>
            </a:solidFill>
            <a:prstDash val="solid"/>
            <a:round/>
          </a:ln>
        </c:spPr>
        <c:txPr>
          <a:bodyPr/>
          <a:lstStyle/>
          <a:p>
            <a:pPr>
              <a:defRPr sz="1200" b="0" i="0" u="none" strike="noStrike">
                <a:solidFill>
                  <a:srgbClr val="000000"/>
                </a:solidFill>
                <a:latin typeface="Segoe UI"/>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D6D7D9"/>
            </a:solidFill>
            <a:prstDash val="solid"/>
            <a:round/>
          </a:ln>
        </c:spPr>
        <c:txPr>
          <a:bodyPr/>
          <a:lstStyle/>
          <a:p>
            <a:pPr>
              <a:defRPr sz="1200" b="0" i="0" u="none" strike="noStrike">
                <a:solidFill>
                  <a:srgbClr val="000000"/>
                </a:solidFill>
                <a:latin typeface="Segoe UI"/>
              </a:defRPr>
            </a:pPr>
            <a:endParaRPr lang="en-US"/>
          </a:p>
        </c:txPr>
        <c:crossAx val="2094734554"/>
        <c:crosses val="autoZero"/>
        <c:crossBetween val="between"/>
      </c:valAx>
      <c:spPr>
        <a:noFill/>
        <a:ln>
          <a:noFill/>
        </a:ln>
        <a:effectLst/>
      </c:spPr>
    </c:plotArea>
    <c:legend>
      <c:legendPos val="b"/>
      <c:overlay val="0"/>
    </c:legend>
    <c:plotVisOnly val="1"/>
    <c:dispBlanksAs val="span"/>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roundedCorners val="1"/>
  <c:chart>
    <c:title>
      <c:tx>
        <c:rich>
          <a:bodyPr/>
          <a:lstStyle/>
          <a:p>
            <a:pPr>
              <a:defRPr sz="1400" b="0" i="0" u="none" strike="noStrike">
                <a:solidFill>
                  <a:srgbClr val="000000"/>
                </a:solidFill>
                <a:latin typeface="Segoe UI"/>
              </a:defRPr>
            </a:pPr>
            <a:r>
              <a:rPr sz="1400" b="0" i="0" u="none" strike="noStrike">
                <a:solidFill>
                  <a:srgbClr val="000000"/>
                </a:solidFill>
                <a:latin typeface="Segoe UI"/>
              </a:rPr>
              <a:t>Market Segments (THB Billion)</a:t>
            </a:r>
          </a:p>
        </c:rich>
      </c:tx>
      <c:layout/>
      <c:overlay val="0"/>
    </c:title>
    <c:autoTitleDeleted val="0"/>
    <c:plotArea>
      <c:layout/>
      <c:barChart>
        <c:barDir val="col"/>
        <c:grouping val="stacked"/>
        <c:varyColors val="0"/>
        <c:ser>
          <c:idx val="0"/>
          <c:order val="0"/>
          <c:tx>
            <c:strRef>
              <c:f>Sheet1!$B$1</c:f>
              <c:strCache>
                <c:ptCount val="1"/>
                <c:pt idx="0">
                  <c:v>Government</c:v>
                </c:pt>
              </c:strCache>
            </c:strRef>
          </c:tx>
          <c:spPr>
            <a:solidFill>
              <a:srgbClr val="C0504D"/>
            </a:solidFill>
            <a:effectLst/>
          </c:spPr>
          <c:invertIfNegative val="0"/>
          <c:dLbls>
            <c:numFmt formatCode="#,##0" sourceLinked="0"/>
            <c:txPr>
              <a:bodyPr/>
              <a:lstStyle/>
              <a:p>
                <a:pPr>
                  <a:defRPr b="0" i="0" strike="noStrike" sz="1000" u="none">
                    <a:solidFill>
                      <a:srgbClr val="FFFFFF"/>
                    </a:solidFill>
                    <a:latin typeface="Segoe UI"/>
                  </a:defRPr>
                </a:pPr>
              </a:p>
            </c:txPr>
            <c:dLblPos val="ctr"/>
            <c:showLegendKey val="0"/>
            <c:showVal val="1"/>
            <c:showCatName val="0"/>
            <c:showSerName val="0"/>
            <c:showPercent val="0"/>
            <c:showBubbleSize val="0"/>
            <c:showLeaderLines val="0"/>
          </c:dLbls>
          <c:cat>
            <c:multiLvlStrRef>
              <c:f>Sheet1!$A$2:$A$6</c:f>
              <c:multiLvlStrCache>
                <c:ptCount val="5"/>
                <c:lvl>
                  <c:pt idx="0">
                    <c:v>2019</c:v>
                  </c:pt>
                  <c:pt idx="1">
                    <c:v>2020</c:v>
                  </c:pt>
                  <c:pt idx="2">
                    <c:v>2021</c:v>
                  </c:pt>
                  <c:pt idx="3">
                    <c:v>2022</c:v>
                  </c:pt>
                  <c:pt idx="4">
                    <c:v>2023</c:v>
                  </c:pt>
                </c:lvl>
              </c:multiLvlStrCache>
            </c:multiLvlStrRef>
          </c:cat>
          <c:val>
            <c:numRef>
              <c:f>Sheet1!$B$2:$B$6</c:f>
              <c:numCache>
                <c:formatCode>General</c:formatCode>
                <c:ptCount val="5"/>
                <c:pt idx="0">
                  <c:v>1.8</c:v>
                </c:pt>
                <c:pt idx="1">
                  <c:v>1.5</c:v>
                </c:pt>
                <c:pt idx="2">
                  <c:v>2.1</c:v>
                </c:pt>
                <c:pt idx="3">
                  <c:v>2.8</c:v>
                </c:pt>
                <c:pt idx="4">
                  <c:v>3.4</c:v>
                </c:pt>
              </c:numCache>
            </c:numRef>
          </c:val>
        </c:ser>
        <c:ser>
          <c:idx val="1"/>
          <c:order val="1"/>
          <c:tx>
            <c:strRef>
              <c:f>Sheet1!$C$1</c:f>
              <c:strCache>
                <c:ptCount val="1"/>
                <c:pt idx="0">
                  <c:v>Industrial</c:v>
                </c:pt>
              </c:strCache>
            </c:strRef>
          </c:tx>
          <c:spPr>
            <a:solidFill>
              <a:srgbClr val="4F81BD"/>
            </a:solidFill>
            <a:effectLst/>
          </c:spPr>
          <c:invertIfNegative val="0"/>
          <c:dLbls>
            <c:numFmt formatCode="#,##0" sourceLinked="0"/>
            <c:txPr>
              <a:bodyPr/>
              <a:lstStyle/>
              <a:p>
                <a:pPr>
                  <a:defRPr b="0" i="0" strike="noStrike" sz="1000" u="none">
                    <a:solidFill>
                      <a:srgbClr val="FFFFFF"/>
                    </a:solidFill>
                    <a:latin typeface="Segoe UI"/>
                  </a:defRPr>
                </a:pPr>
              </a:p>
            </c:txPr>
            <c:dLblPos val="ctr"/>
            <c:showLegendKey val="0"/>
            <c:showVal val="1"/>
            <c:showCatName val="0"/>
            <c:showSerName val="0"/>
            <c:showPercent val="0"/>
            <c:showBubbleSize val="0"/>
            <c:showLeaderLines val="0"/>
          </c:dLbls>
          <c:cat>
            <c:multiLvlStrRef>
              <c:f>Sheet1!$A$2:$A$6</c:f>
              <c:multiLvlStrCache>
                <c:ptCount val="5"/>
                <c:lvl>
                  <c:pt idx="0">
                    <c:v>2019</c:v>
                  </c:pt>
                  <c:pt idx="1">
                    <c:v>2020</c:v>
                  </c:pt>
                  <c:pt idx="2">
                    <c:v>2021</c:v>
                  </c:pt>
                  <c:pt idx="3">
                    <c:v>2022</c:v>
                  </c:pt>
                  <c:pt idx="4">
                    <c:v>2023</c:v>
                  </c:pt>
                </c:lvl>
              </c:multiLvlStrCache>
            </c:multiLvlStrRef>
          </c:cat>
          <c:val>
            <c:numRef>
              <c:f>Sheet1!$C$2:$C$6</c:f>
              <c:numCache>
                <c:formatCode>General</c:formatCode>
                <c:ptCount val="5"/>
                <c:pt idx="0">
                  <c:v>1.2</c:v>
                </c:pt>
                <c:pt idx="1">
                  <c:v>1</c:v>
                </c:pt>
                <c:pt idx="2">
                  <c:v>1.4</c:v>
                </c:pt>
                <c:pt idx="3">
                  <c:v>1.9</c:v>
                </c:pt>
                <c:pt idx="4">
                  <c:v>2.5</c:v>
                </c:pt>
              </c:numCache>
            </c:numRef>
          </c:val>
        </c:ser>
        <c:ser>
          <c:idx val="2"/>
          <c:order val="2"/>
          <c:tx>
            <c:strRef>
              <c:f>Sheet1!$D$1</c:f>
              <c:strCache>
                <c:ptCount val="1"/>
                <c:pt idx="0">
                  <c:v>Commercial</c:v>
                </c:pt>
              </c:strCache>
            </c:strRef>
          </c:tx>
          <c:spPr>
            <a:solidFill>
              <a:srgbClr val="9BBB59"/>
            </a:solidFill>
            <a:effectLst/>
          </c:spPr>
          <c:invertIfNegative val="0"/>
          <c:dLbls>
            <c:numFmt formatCode="#,##0" sourceLinked="0"/>
            <c:txPr>
              <a:bodyPr/>
              <a:lstStyle/>
              <a:p>
                <a:pPr>
                  <a:defRPr b="0" i="0" strike="noStrike" sz="1000" u="none">
                    <a:solidFill>
                      <a:srgbClr val="FFFFFF"/>
                    </a:solidFill>
                    <a:latin typeface="Segoe UI"/>
                  </a:defRPr>
                </a:pPr>
              </a:p>
            </c:txPr>
            <c:dLblPos val="ctr"/>
            <c:showLegendKey val="0"/>
            <c:showVal val="1"/>
            <c:showCatName val="0"/>
            <c:showSerName val="0"/>
            <c:showPercent val="0"/>
            <c:showBubbleSize val="0"/>
            <c:showLeaderLines val="0"/>
          </c:dLbls>
          <c:cat>
            <c:multiLvlStrRef>
              <c:f>Sheet1!$A$2:$A$6</c:f>
              <c:multiLvlStrCache>
                <c:ptCount val="5"/>
                <c:lvl>
                  <c:pt idx="0">
                    <c:v>2019</c:v>
                  </c:pt>
                  <c:pt idx="1">
                    <c:v>2020</c:v>
                  </c:pt>
                  <c:pt idx="2">
                    <c:v>2021</c:v>
                  </c:pt>
                  <c:pt idx="3">
                    <c:v>2022</c:v>
                  </c:pt>
                  <c:pt idx="4">
                    <c:v>2023</c:v>
                  </c:pt>
                </c:lvl>
              </c:multiLvlStrCache>
            </c:multiLvlStrRef>
          </c:cat>
          <c:val>
            <c:numRef>
              <c:f>Sheet1!$D$2:$D$6</c:f>
              <c:numCache>
                <c:formatCode>General</c:formatCode>
                <c:ptCount val="5"/>
                <c:pt idx="0">
                  <c:v>0.8</c:v>
                </c:pt>
                <c:pt idx="1">
                  <c:v>0.6</c:v>
                </c:pt>
                <c:pt idx="2">
                  <c:v>0.9</c:v>
                </c:pt>
                <c:pt idx="3">
                  <c:v>1.2</c:v>
                </c:pt>
                <c:pt idx="4">
                  <c:v>1.6</c:v>
                </c:pt>
              </c:numCache>
            </c:numRef>
          </c:val>
        </c:ser>
        <c:ser>
          <c:idx val="3"/>
          <c:order val="3"/>
          <c:tx>
            <c:strRef>
              <c:f>Sheet1!$E$1</c:f>
              <c:strCache>
                <c:ptCount val="1"/>
                <c:pt idx="0">
                  <c:v>Residential</c:v>
                </c:pt>
              </c:strCache>
            </c:strRef>
          </c:tx>
          <c:spPr>
            <a:solidFill>
              <a:srgbClr val="8064A2"/>
            </a:solidFill>
            <a:effectLst/>
          </c:spPr>
          <c:invertIfNegative val="0"/>
          <c:dLbls>
            <c:numFmt formatCode="#,##0" sourceLinked="0"/>
            <c:txPr>
              <a:bodyPr/>
              <a:lstStyle/>
              <a:p>
                <a:pPr>
                  <a:defRPr b="0" i="0" strike="noStrike" sz="1000" u="none">
                    <a:solidFill>
                      <a:srgbClr val="FFFFFF"/>
                    </a:solidFill>
                    <a:latin typeface="Segoe UI"/>
                  </a:defRPr>
                </a:pPr>
              </a:p>
            </c:txPr>
            <c:dLblPos val="ctr"/>
            <c:showLegendKey val="0"/>
            <c:showVal val="1"/>
            <c:showCatName val="0"/>
            <c:showSerName val="0"/>
            <c:showPercent val="0"/>
            <c:showBubbleSize val="0"/>
            <c:showLeaderLines val="0"/>
          </c:dLbls>
          <c:cat>
            <c:multiLvlStrRef>
              <c:f>Sheet1!$A$2:$A$6</c:f>
              <c:multiLvlStrCache>
                <c:ptCount val="5"/>
                <c:lvl>
                  <c:pt idx="0">
                    <c:v>2019</c:v>
                  </c:pt>
                  <c:pt idx="1">
                    <c:v>2020</c:v>
                  </c:pt>
                  <c:pt idx="2">
                    <c:v>2021</c:v>
                  </c:pt>
                  <c:pt idx="3">
                    <c:v>2022</c:v>
                  </c:pt>
                  <c:pt idx="4">
                    <c:v>2023</c:v>
                  </c:pt>
                </c:lvl>
              </c:multiLvlStrCache>
            </c:multiLvlStrRef>
          </c:cat>
          <c:val>
            <c:numRef>
              <c:f>Sheet1!$E$2:$E$6</c:f>
              <c:numCache>
                <c:formatCode>General</c:formatCode>
                <c:ptCount val="5"/>
                <c:pt idx="0">
                  <c:v>0.3</c:v>
                </c:pt>
                <c:pt idx="1">
                  <c:v>0.2</c:v>
                </c:pt>
                <c:pt idx="2">
                  <c:v>0.4</c:v>
                </c:pt>
                <c:pt idx="3">
                  <c:v>0.5</c:v>
                </c:pt>
                <c:pt idx="4">
                  <c:v>0.7</c:v>
                </c:pt>
              </c:numCache>
            </c:numRef>
          </c:val>
        </c:ser>
        <c:dLbls>
          <c:numFmt formatCode="#,##0" sourceLinked="0"/>
          <c:txPr>
            <a:bodyPr/>
            <a:lstStyle/>
            <a:p>
              <a:pPr>
                <a:defRPr b="0" i="0" strike="noStrike" sz="1000" u="none">
                  <a:solidFill>
                    <a:srgbClr val="FFFFFF"/>
                  </a:solidFill>
                  <a:latin typeface="Segoe UI"/>
                </a:defRPr>
              </a:pPr>
            </a:p>
          </c:txPr>
          <c:dLblPos val="ctr"/>
          <c:showLegendKey val="0"/>
          <c:showVal val="1"/>
          <c:showCatName val="0"/>
          <c:showSerName val="0"/>
          <c:showPercent val="0"/>
          <c:showBubbleSize val="0"/>
          <c:showLeaderLines val="0"/>
        </c:dLbls>
        <c:gapWidth val="50"/>
        <c:overlap val="100"/>
        <c:axId val="2094734554"/>
        <c:axId val="2094734552"/>
        <c:axId val="2094734556"/>
      </c:barChart>
      <c:catAx>
        <c:axId val="2094734554"/>
        <c:scaling>
          <c:orientation val="minMax"/>
        </c:scaling>
        <c:delete val="0"/>
        <c:axPos val="b"/>
        <c:numFmt formatCode="General" sourceLinked="1"/>
        <c:majorTickMark val="out"/>
        <c:minorTickMark val="none"/>
        <c:tickLblPos val="low"/>
        <c:spPr>
          <a:ln w="12700" cap="flat">
            <a:solidFill>
              <a:srgbClr val="D6D7D9"/>
            </a:solidFill>
            <a:prstDash val="solid"/>
            <a:round/>
          </a:ln>
        </c:spPr>
        <c:txPr>
          <a:bodyPr/>
          <a:lstStyle/>
          <a:p>
            <a:pPr>
              <a:defRPr sz="1200" b="0" i="0" u="none" strike="noStrike">
                <a:solidFill>
                  <a:srgbClr val="000000"/>
                </a:solidFill>
                <a:latin typeface="Segoe UI"/>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D6D7D9"/>
            </a:solidFill>
            <a:prstDash val="solid"/>
            <a:round/>
          </a:ln>
        </c:spPr>
        <c:txPr>
          <a:bodyPr/>
          <a:lstStyle/>
          <a:p>
            <a:pPr>
              <a:defRPr sz="1200" b="0" i="0" u="none" strike="noStrike">
                <a:solidFill>
                  <a:srgbClr val="000000"/>
                </a:solidFill>
                <a:latin typeface="Segoe UI"/>
              </a:defRPr>
            </a:pPr>
            <a:endParaRPr lang="en-US"/>
          </a:p>
        </c:txPr>
        <c:crossAx val="2094734554"/>
        <c:crosses val="autoZero"/>
        <c:crossBetween val="between"/>
      </c:valAx>
      <c:spPr>
        <a:noFill/>
        <a:ln>
          <a:noFill/>
        </a:ln>
        <a:effectLst/>
      </c:spPr>
    </c:plotArea>
    <c:legend>
      <c:legendPos val="b"/>
      <c:overlay val="0"/>
    </c:legend>
    <c:plotVisOnly val="1"/>
    <c:dispBlanksAs val="span"/>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3113420" cy="517982"/>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4069731" y="1"/>
            <a:ext cx="3113420" cy="517982"/>
          </a:xfrm>
          <a:prstGeom prst="rect">
            <a:avLst/>
          </a:prstGeom>
        </p:spPr>
        <p:txBody>
          <a:bodyPr vert="horz" lIns="91440" tIns="45720" rIns="91440" bIns="45720" rtlCol="0"/>
          <a:lstStyle>
            <a:lvl1pPr algn="r">
              <a:defRPr sz="1200"/>
            </a:lvl1pPr>
          </a:lstStyle>
          <a:p>
            <a:fld id="{E6F9A0B1-50B0-48D0-B1FD-F23FDD0E25FC}" type="datetimeFigureOut">
              <a:rPr kumimoji="1" lang="ja-JP" altLang="en-US" smtClean="0"/>
              <a:pPr/>
              <a:t>2026/2/4</a:t>
            </a:fld>
            <a:endParaRPr kumimoji="1" lang="ja-JP" altLang="en-US"/>
          </a:p>
        </p:txBody>
      </p:sp>
      <p:sp>
        <p:nvSpPr>
          <p:cNvPr id="4" name="スライド イメージ プレースホルダー 3"/>
          <p:cNvSpPr>
            <a:spLocks noGrp="1" noRot="1" noChangeAspect="1"/>
          </p:cNvSpPr>
          <p:nvPr>
            <p:ph type="sldImg" idx="2"/>
          </p:nvPr>
        </p:nvSpPr>
        <p:spPr>
          <a:xfrm>
            <a:off x="138113" y="776288"/>
            <a:ext cx="6907212" cy="38862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718483" y="4920825"/>
            <a:ext cx="5747850" cy="4661833"/>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839850"/>
            <a:ext cx="3113420" cy="51798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4069731" y="9839850"/>
            <a:ext cx="3113420" cy="517982"/>
          </a:xfrm>
          <a:prstGeom prst="rect">
            <a:avLst/>
          </a:prstGeom>
        </p:spPr>
        <p:txBody>
          <a:bodyPr vert="horz" lIns="91440" tIns="45720" rIns="91440" bIns="45720" rtlCol="0" anchor="b"/>
          <a:lstStyle>
            <a:lvl1pPr algn="r">
              <a:defRPr sz="1200"/>
            </a:lvl1pPr>
          </a:lstStyle>
          <a:p>
            <a:fld id="{23264638-DA09-4F05-9D40-370968A24369}" type="slidenum">
              <a:rPr kumimoji="1" lang="ja-JP" altLang="en-US" smtClean="0"/>
              <a:pPr/>
              <a:t>‹#›</a:t>
            </a:fld>
            <a:endParaRPr kumimoji="1" lang="ja-JP" altLang="en-US"/>
          </a:p>
        </p:txBody>
      </p:sp>
    </p:spTree>
    <p:extLst>
      <p:ext uri="{BB962C8B-B14F-4D97-AF65-F5344CB8AC3E}">
        <p14:creationId xmlns:p14="http://schemas.microsoft.com/office/powerpoint/2010/main" val="63935369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264638-DA09-4F05-9D40-370968A24369}" type="slidenum">
              <a:rPr kumimoji="1" lang="ja-JP" altLang="en-US" smtClean="0"/>
              <a:pPr/>
              <a:t>1</a:t>
            </a:fld>
            <a:endParaRPr kumimoji="1" lang="ja-JP" altLang="en-US"/>
          </a:p>
        </p:txBody>
      </p:sp>
    </p:spTree>
    <p:extLst>
      <p:ext uri="{BB962C8B-B14F-4D97-AF65-F5344CB8AC3E}">
        <p14:creationId xmlns:p14="http://schemas.microsoft.com/office/powerpoint/2010/main" val="107728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279D-7E3F-643A-FA55-A0D521DB28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55E73C-D927-31ED-2E64-8E1CCD65E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C1BB3-7528-761F-2C05-BF9FF1DEEB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F1F9A9A-B486-C5BD-EA99-0989D0870A83}"/>
              </a:ext>
            </a:extLst>
          </p:cNvPr>
          <p:cNvSpPr>
            <a:spLocks noGrp="1"/>
          </p:cNvSpPr>
          <p:nvPr>
            <p:ph type="sldNum" sz="quarter" idx="5"/>
          </p:nvPr>
        </p:nvSpPr>
        <p:spPr/>
        <p:txBody>
          <a:bodyPr/>
          <a:lstStyle/>
          <a:p>
            <a:fld id="{23264638-DA09-4F05-9D40-370968A24369}" type="slidenum">
              <a:rPr kumimoji="1" lang="ja-JP" altLang="en-US" smtClean="0"/>
              <a:pPr/>
              <a:t>13</a:t>
            </a:fld>
            <a:endParaRPr kumimoji="1" lang="ja-JP" altLang="en-US"/>
          </a:p>
        </p:txBody>
      </p:sp>
    </p:spTree>
    <p:extLst>
      <p:ext uri="{BB962C8B-B14F-4D97-AF65-F5344CB8AC3E}">
        <p14:creationId xmlns:p14="http://schemas.microsoft.com/office/powerpoint/2010/main" val="11944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CDB1F-622F-6283-A5C1-CC8067BAE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E5CC2C-5B21-E3FB-32E5-9EE256DF57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B906D0-83C9-D8CD-69C3-493ECBE8EFA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B23EB4-094D-576E-9B86-1EABEB50CA4C}"/>
              </a:ext>
            </a:extLst>
          </p:cNvPr>
          <p:cNvSpPr>
            <a:spLocks noGrp="1"/>
          </p:cNvSpPr>
          <p:nvPr>
            <p:ph type="sldNum" sz="quarter" idx="5"/>
          </p:nvPr>
        </p:nvSpPr>
        <p:spPr/>
        <p:txBody>
          <a:bodyPr/>
          <a:lstStyle/>
          <a:p>
            <a:fld id="{23264638-DA09-4F05-9D40-370968A24369}" type="slidenum">
              <a:rPr kumimoji="1" lang="ja-JP" altLang="en-US" smtClean="0"/>
              <a:pPr/>
              <a:t>14</a:t>
            </a:fld>
            <a:endParaRPr kumimoji="1" lang="ja-JP" altLang="en-US"/>
          </a:p>
        </p:txBody>
      </p:sp>
    </p:spTree>
    <p:extLst>
      <p:ext uri="{BB962C8B-B14F-4D97-AF65-F5344CB8AC3E}">
        <p14:creationId xmlns:p14="http://schemas.microsoft.com/office/powerpoint/2010/main" val="203367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59D78-A211-A61A-CD73-2351AD388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7440F-0000-9A37-A10A-F814E1F6B4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E8432-4341-E0D9-FE34-E6DF3CF329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E53B0B-0D27-E7E5-6E57-B812AB59CC3F}"/>
              </a:ext>
            </a:extLst>
          </p:cNvPr>
          <p:cNvSpPr>
            <a:spLocks noGrp="1"/>
          </p:cNvSpPr>
          <p:nvPr>
            <p:ph type="sldNum" sz="quarter" idx="5"/>
          </p:nvPr>
        </p:nvSpPr>
        <p:spPr/>
        <p:txBody>
          <a:bodyPr/>
          <a:lstStyle/>
          <a:p>
            <a:fld id="{23264638-DA09-4F05-9D40-370968A24369}" type="slidenum">
              <a:rPr kumimoji="1" lang="ja-JP" altLang="en-US" smtClean="0"/>
              <a:pPr/>
              <a:t>15</a:t>
            </a:fld>
            <a:endParaRPr kumimoji="1" lang="ja-JP" altLang="en-US"/>
          </a:p>
        </p:txBody>
      </p:sp>
    </p:spTree>
    <p:extLst>
      <p:ext uri="{BB962C8B-B14F-4D97-AF65-F5344CB8AC3E}">
        <p14:creationId xmlns:p14="http://schemas.microsoft.com/office/powerpoint/2010/main" val="716621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14392-B2C4-69C2-9310-370A94F318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C29D1A-7536-A30E-535D-63C33D5A8A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F06CA2-7FB5-A501-289D-1E56B79C25D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18F2D4-68D1-0A86-B567-85D73695D979}"/>
              </a:ext>
            </a:extLst>
          </p:cNvPr>
          <p:cNvSpPr>
            <a:spLocks noGrp="1"/>
          </p:cNvSpPr>
          <p:nvPr>
            <p:ph type="sldNum" sz="quarter" idx="5"/>
          </p:nvPr>
        </p:nvSpPr>
        <p:spPr/>
        <p:txBody>
          <a:bodyPr/>
          <a:lstStyle/>
          <a:p>
            <a:fld id="{23264638-DA09-4F05-9D40-370968A24369}" type="slidenum">
              <a:rPr kumimoji="1" lang="ja-JP" altLang="en-US" smtClean="0"/>
              <a:pPr/>
              <a:t>16</a:t>
            </a:fld>
            <a:endParaRPr kumimoji="1" lang="ja-JP" altLang="en-US"/>
          </a:p>
        </p:txBody>
      </p:sp>
    </p:spTree>
    <p:extLst>
      <p:ext uri="{BB962C8B-B14F-4D97-AF65-F5344CB8AC3E}">
        <p14:creationId xmlns:p14="http://schemas.microsoft.com/office/powerpoint/2010/main" val="1044694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DCAD8-1FD9-FBB9-2CE7-340FCDF505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52B6EF-2F3E-264B-44EC-5027B22697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66E9BC-0C6B-C7E6-C31A-9721C852B3A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91251A1-A13B-23EA-BF79-56B86AA105AE}"/>
              </a:ext>
            </a:extLst>
          </p:cNvPr>
          <p:cNvSpPr>
            <a:spLocks noGrp="1"/>
          </p:cNvSpPr>
          <p:nvPr>
            <p:ph type="sldNum" sz="quarter" idx="5"/>
          </p:nvPr>
        </p:nvSpPr>
        <p:spPr/>
        <p:txBody>
          <a:bodyPr/>
          <a:lstStyle/>
          <a:p>
            <a:fld id="{23264638-DA09-4F05-9D40-370968A24369}" type="slidenum">
              <a:rPr kumimoji="1" lang="ja-JP" altLang="en-US" smtClean="0"/>
              <a:pPr/>
              <a:t>17</a:t>
            </a:fld>
            <a:endParaRPr kumimoji="1" lang="ja-JP" altLang="en-US"/>
          </a:p>
        </p:txBody>
      </p:sp>
    </p:spTree>
    <p:extLst>
      <p:ext uri="{BB962C8B-B14F-4D97-AF65-F5344CB8AC3E}">
        <p14:creationId xmlns:p14="http://schemas.microsoft.com/office/powerpoint/2010/main" val="1582118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69761-BF1D-93B3-2C25-FC335DE62E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5117FC-57D0-E9F9-90E8-40C64CAA88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FCCF05-B2F9-0335-D4D2-BB0CC729DDB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D5BC07D-6171-55FD-FD18-55AD1CA15220}"/>
              </a:ext>
            </a:extLst>
          </p:cNvPr>
          <p:cNvSpPr>
            <a:spLocks noGrp="1"/>
          </p:cNvSpPr>
          <p:nvPr>
            <p:ph type="sldNum" sz="quarter" idx="5"/>
          </p:nvPr>
        </p:nvSpPr>
        <p:spPr/>
        <p:txBody>
          <a:bodyPr/>
          <a:lstStyle/>
          <a:p>
            <a:fld id="{23264638-DA09-4F05-9D40-370968A24369}" type="slidenum">
              <a:rPr kumimoji="1" lang="ja-JP" altLang="en-US" smtClean="0"/>
              <a:pPr/>
              <a:t>18</a:t>
            </a:fld>
            <a:endParaRPr kumimoji="1" lang="ja-JP" altLang="en-US"/>
          </a:p>
        </p:txBody>
      </p:sp>
    </p:spTree>
    <p:extLst>
      <p:ext uri="{BB962C8B-B14F-4D97-AF65-F5344CB8AC3E}">
        <p14:creationId xmlns:p14="http://schemas.microsoft.com/office/powerpoint/2010/main" val="1786246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D33B9-77FF-71B1-45E0-F68981C35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09FE2F-07CA-715D-F825-E225F6393C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B6AC0A-7624-8048-FE2B-3D8F82FD860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922214-2A41-A7D6-CEC1-62596ABF5012}"/>
              </a:ext>
            </a:extLst>
          </p:cNvPr>
          <p:cNvSpPr>
            <a:spLocks noGrp="1"/>
          </p:cNvSpPr>
          <p:nvPr>
            <p:ph type="sldNum" sz="quarter" idx="5"/>
          </p:nvPr>
        </p:nvSpPr>
        <p:spPr/>
        <p:txBody>
          <a:bodyPr/>
          <a:lstStyle/>
          <a:p>
            <a:fld id="{23264638-DA09-4F05-9D40-370968A24369}" type="slidenum">
              <a:rPr kumimoji="1" lang="ja-JP" altLang="en-US" smtClean="0"/>
              <a:pPr/>
              <a:t>19</a:t>
            </a:fld>
            <a:endParaRPr kumimoji="1" lang="ja-JP" altLang="en-US"/>
          </a:p>
        </p:txBody>
      </p:sp>
    </p:spTree>
    <p:extLst>
      <p:ext uri="{BB962C8B-B14F-4D97-AF65-F5344CB8AC3E}">
        <p14:creationId xmlns:p14="http://schemas.microsoft.com/office/powerpoint/2010/main" val="3606026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9388F-6A5B-937B-30B4-FAB6EF14D0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B148BC-CB53-A52C-2213-63B371CB1F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E6B24A-0C81-3E22-6A03-8A72923E72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0552713-7979-9322-CE59-0AC255F25913}"/>
              </a:ext>
            </a:extLst>
          </p:cNvPr>
          <p:cNvSpPr>
            <a:spLocks noGrp="1"/>
          </p:cNvSpPr>
          <p:nvPr>
            <p:ph type="sldNum" sz="quarter" idx="5"/>
          </p:nvPr>
        </p:nvSpPr>
        <p:spPr/>
        <p:txBody>
          <a:bodyPr/>
          <a:lstStyle/>
          <a:p>
            <a:fld id="{23264638-DA09-4F05-9D40-370968A24369}" type="slidenum">
              <a:rPr kumimoji="1" lang="ja-JP" altLang="en-US" smtClean="0"/>
              <a:pPr/>
              <a:t>20</a:t>
            </a:fld>
            <a:endParaRPr kumimoji="1" lang="ja-JP" altLang="en-US"/>
          </a:p>
        </p:txBody>
      </p:sp>
    </p:spTree>
    <p:extLst>
      <p:ext uri="{BB962C8B-B14F-4D97-AF65-F5344CB8AC3E}">
        <p14:creationId xmlns:p14="http://schemas.microsoft.com/office/powerpoint/2010/main" val="1639587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282ED-F897-C7E4-8C97-8B9FF5001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4C0131-389C-B4BE-5130-D51BCE5D48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8C9A5C-6A66-7680-D4BA-201404A805EB}"/>
              </a:ext>
            </a:extLst>
          </p:cNvPr>
          <p:cNvSpPr>
            <a:spLocks noGrp="1"/>
          </p:cNvSpPr>
          <p:nvPr>
            <p:ph type="body" idx="1"/>
          </p:nvPr>
        </p:nvSpPr>
        <p:spPr/>
        <p:txBody>
          <a:bodyPr/>
          <a:lstStyle/>
          <a:p>
            <a:endParaRPr lang="en-MY"/>
          </a:p>
        </p:txBody>
      </p:sp>
      <p:sp>
        <p:nvSpPr>
          <p:cNvPr id="4" name="Slide Number Placeholder 3">
            <a:extLst>
              <a:ext uri="{FF2B5EF4-FFF2-40B4-BE49-F238E27FC236}">
                <a16:creationId xmlns:a16="http://schemas.microsoft.com/office/drawing/2014/main" id="{9ADD3A4E-32C5-CE0F-0AEE-6B98288FF84E}"/>
              </a:ext>
            </a:extLst>
          </p:cNvPr>
          <p:cNvSpPr>
            <a:spLocks noGrp="1"/>
          </p:cNvSpPr>
          <p:nvPr>
            <p:ph type="sldNum" sz="quarter" idx="5"/>
          </p:nvPr>
        </p:nvSpPr>
        <p:spPr/>
        <p:txBody>
          <a:bodyPr/>
          <a:lstStyle/>
          <a:p>
            <a:fld id="{23264638-DA09-4F05-9D40-370968A24369}" type="slidenum">
              <a:rPr kumimoji="1" lang="ja-JP" altLang="en-US" smtClean="0"/>
              <a:pPr/>
              <a:t>22</a:t>
            </a:fld>
            <a:endParaRPr kumimoji="1" lang="ja-JP" altLang="en-US"/>
          </a:p>
        </p:txBody>
      </p:sp>
    </p:spTree>
    <p:extLst>
      <p:ext uri="{BB962C8B-B14F-4D97-AF65-F5344CB8AC3E}">
        <p14:creationId xmlns:p14="http://schemas.microsoft.com/office/powerpoint/2010/main" val="1879343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2D3B7-A8D6-71BD-9C8E-0EE3DD301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24C4F4-5278-8454-36BB-C8AE0AB951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EE6167-32AD-F758-821D-6232CCD764A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F6C8569-8913-B540-92F5-92310C8F352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264638-DA09-4F05-9D40-370968A24369}"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264237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E983F-F81C-CEA3-FD70-E03A6DDCC3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768416-2226-9FBA-D9C2-3E68F20FF5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F9B9D4-D20B-741C-C9FF-F6FD8CBE05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6613FC-BAF2-383B-FE87-E39F8C728A58}"/>
              </a:ext>
            </a:extLst>
          </p:cNvPr>
          <p:cNvSpPr>
            <a:spLocks noGrp="1"/>
          </p:cNvSpPr>
          <p:nvPr>
            <p:ph type="sldNum" sz="quarter" idx="5"/>
          </p:nvPr>
        </p:nvSpPr>
        <p:spPr/>
        <p:txBody>
          <a:bodyPr/>
          <a:lstStyle/>
          <a:p>
            <a:fld id="{23264638-DA09-4F05-9D40-370968A24369}" type="slidenum">
              <a:rPr kumimoji="1" lang="ja-JP" altLang="en-US" smtClean="0"/>
              <a:pPr/>
              <a:t>2</a:t>
            </a:fld>
            <a:endParaRPr kumimoji="1" lang="ja-JP" altLang="en-US"/>
          </a:p>
        </p:txBody>
      </p:sp>
    </p:spTree>
    <p:extLst>
      <p:ext uri="{BB962C8B-B14F-4D97-AF65-F5344CB8AC3E}">
        <p14:creationId xmlns:p14="http://schemas.microsoft.com/office/powerpoint/2010/main" val="326314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0BA82-4827-057E-4F15-7247611A91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42AE52-85C3-4E7C-DBD1-1FDB0E1E0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D22503-FB8E-F57F-F6A5-AADF2E800C8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8AF056B-8930-9CAB-8584-EBC2F60D1E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264638-DA09-4F05-9D40-370968A24369}"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886786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2A36A-BD13-CC52-B4B9-7AA4FDFD40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50241F-E4F7-A714-A25B-62E97BDB2C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7A126B-0112-CE42-BBDA-6B61B02F6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3F32B5F-FAD1-9032-A797-66FD79485866}"/>
              </a:ext>
            </a:extLst>
          </p:cNvPr>
          <p:cNvSpPr>
            <a:spLocks noGrp="1"/>
          </p:cNvSpPr>
          <p:nvPr>
            <p:ph type="sldNum" sz="quarter" idx="5"/>
          </p:nvPr>
        </p:nvSpPr>
        <p:spPr/>
        <p:txBody>
          <a:bodyPr/>
          <a:lstStyle/>
          <a:p>
            <a:fld id="{23264638-DA09-4F05-9D40-370968A24369}" type="slidenum">
              <a:rPr kumimoji="1" lang="ja-JP" altLang="en-US" smtClean="0"/>
              <a:pPr/>
              <a:t>30</a:t>
            </a:fld>
            <a:endParaRPr kumimoji="1" lang="ja-JP" altLang="en-US"/>
          </a:p>
        </p:txBody>
      </p:sp>
    </p:spTree>
    <p:extLst>
      <p:ext uri="{BB962C8B-B14F-4D97-AF65-F5344CB8AC3E}">
        <p14:creationId xmlns:p14="http://schemas.microsoft.com/office/powerpoint/2010/main" val="3735216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28594-0FA8-9027-EF1D-F4D6E5851F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BC1B75-12CA-9922-52F2-199EBE055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7D0E8D-1D5F-F8D4-1E54-3F825C3C16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C526EB2-0DBD-0A0A-318D-7FAC32A313FF}"/>
              </a:ext>
            </a:extLst>
          </p:cNvPr>
          <p:cNvSpPr>
            <a:spLocks noGrp="1"/>
          </p:cNvSpPr>
          <p:nvPr>
            <p:ph type="sldNum" sz="quarter" idx="5"/>
          </p:nvPr>
        </p:nvSpPr>
        <p:spPr/>
        <p:txBody>
          <a:bodyPr/>
          <a:lstStyle/>
          <a:p>
            <a:fld id="{23264638-DA09-4F05-9D40-370968A24369}" type="slidenum">
              <a:rPr kumimoji="1" lang="ja-JP" altLang="en-US" smtClean="0"/>
              <a:pPr/>
              <a:t>31</a:t>
            </a:fld>
            <a:endParaRPr kumimoji="1" lang="ja-JP" altLang="en-US"/>
          </a:p>
        </p:txBody>
      </p:sp>
    </p:spTree>
    <p:extLst>
      <p:ext uri="{BB962C8B-B14F-4D97-AF65-F5344CB8AC3E}">
        <p14:creationId xmlns:p14="http://schemas.microsoft.com/office/powerpoint/2010/main" val="661902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C70FE-56FA-8722-2E7B-106E1C982B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82311C-A287-A13C-0A6F-FE1DFD5F8E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B1361D-CD0E-D5A4-82DA-97592D9BC4E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7C95F0-265E-6ECE-1616-0FF8736FE8EF}"/>
              </a:ext>
            </a:extLst>
          </p:cNvPr>
          <p:cNvSpPr>
            <a:spLocks noGrp="1"/>
          </p:cNvSpPr>
          <p:nvPr>
            <p:ph type="sldNum" sz="quarter" idx="5"/>
          </p:nvPr>
        </p:nvSpPr>
        <p:spPr/>
        <p:txBody>
          <a:bodyPr/>
          <a:lstStyle/>
          <a:p>
            <a:fld id="{23264638-DA09-4F05-9D40-370968A24369}" type="slidenum">
              <a:rPr kumimoji="1" lang="ja-JP" altLang="en-US" smtClean="0"/>
              <a:pPr/>
              <a:t>32</a:t>
            </a:fld>
            <a:endParaRPr kumimoji="1" lang="ja-JP" altLang="en-US"/>
          </a:p>
        </p:txBody>
      </p:sp>
    </p:spTree>
    <p:extLst>
      <p:ext uri="{BB962C8B-B14F-4D97-AF65-F5344CB8AC3E}">
        <p14:creationId xmlns:p14="http://schemas.microsoft.com/office/powerpoint/2010/main" val="7327177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264638-DA09-4F05-9D40-370968A24369}" type="slidenum">
              <a:rPr kumimoji="1" lang="ja-JP" altLang="en-US" smtClean="0"/>
              <a:pPr/>
              <a:t>4</a:t>
            </a:fld>
            <a:endParaRPr kumimoji="1" lang="ja-JP" altLang="en-US"/>
          </a:p>
        </p:txBody>
      </p:sp>
    </p:spTree>
    <p:extLst>
      <p:ext uri="{BB962C8B-B14F-4D97-AF65-F5344CB8AC3E}">
        <p14:creationId xmlns:p14="http://schemas.microsoft.com/office/powerpoint/2010/main" val="1643828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6CA3B-0D1B-E260-C86C-AAFF8A34FA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826111-87FA-590E-23E2-9C1E187436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E4F7EC-D198-18BD-D519-C6EE1B4C0DF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80FD99D-0A1A-0167-FED5-7EBA64F20EDB}"/>
              </a:ext>
            </a:extLst>
          </p:cNvPr>
          <p:cNvSpPr>
            <a:spLocks noGrp="1"/>
          </p:cNvSpPr>
          <p:nvPr>
            <p:ph type="sldNum" sz="quarter" idx="5"/>
          </p:nvPr>
        </p:nvSpPr>
        <p:spPr/>
        <p:txBody>
          <a:bodyPr/>
          <a:lstStyle/>
          <a:p>
            <a:fld id="{23264638-DA09-4F05-9D40-370968A24369}" type="slidenum">
              <a:rPr kumimoji="1" lang="ja-JP" altLang="en-US" smtClean="0"/>
              <a:pPr/>
              <a:t>5</a:t>
            </a:fld>
            <a:endParaRPr kumimoji="1" lang="ja-JP" altLang="en-US"/>
          </a:p>
        </p:txBody>
      </p:sp>
    </p:spTree>
    <p:extLst>
      <p:ext uri="{BB962C8B-B14F-4D97-AF65-F5344CB8AC3E}">
        <p14:creationId xmlns:p14="http://schemas.microsoft.com/office/powerpoint/2010/main" val="3848042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2D395-C5FA-20D2-C2D5-7AA00D7ECB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5F6850-F32F-F7DF-DEBC-E804888473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EC1582-8E82-5F43-ECE9-E1122D07C4F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D78F7EA-0D10-1584-D9E2-26AF4CB23890}"/>
              </a:ext>
            </a:extLst>
          </p:cNvPr>
          <p:cNvSpPr>
            <a:spLocks noGrp="1"/>
          </p:cNvSpPr>
          <p:nvPr>
            <p:ph type="sldNum" sz="quarter" idx="5"/>
          </p:nvPr>
        </p:nvSpPr>
        <p:spPr/>
        <p:txBody>
          <a:bodyPr/>
          <a:lstStyle/>
          <a:p>
            <a:fld id="{23264638-DA09-4F05-9D40-370968A24369}" type="slidenum">
              <a:rPr kumimoji="1" lang="ja-JP" altLang="en-US" smtClean="0"/>
              <a:pPr/>
              <a:t>7</a:t>
            </a:fld>
            <a:endParaRPr kumimoji="1" lang="ja-JP" altLang="en-US"/>
          </a:p>
        </p:txBody>
      </p:sp>
    </p:spTree>
    <p:extLst>
      <p:ext uri="{BB962C8B-B14F-4D97-AF65-F5344CB8AC3E}">
        <p14:creationId xmlns:p14="http://schemas.microsoft.com/office/powerpoint/2010/main" val="908833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562D8-7626-019E-417E-2A198CE5D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305B00-6DEA-DB38-9CE0-C18946D59B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147C0E-8DBA-6EE9-75EC-598574708A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7F9C785-6098-904F-48C1-EEF9E4CC69A6}"/>
              </a:ext>
            </a:extLst>
          </p:cNvPr>
          <p:cNvSpPr>
            <a:spLocks noGrp="1"/>
          </p:cNvSpPr>
          <p:nvPr>
            <p:ph type="sldNum" sz="quarter" idx="5"/>
          </p:nvPr>
        </p:nvSpPr>
        <p:spPr/>
        <p:txBody>
          <a:bodyPr/>
          <a:lstStyle/>
          <a:p>
            <a:fld id="{23264638-DA09-4F05-9D40-370968A24369}" type="slidenum">
              <a:rPr kumimoji="1" lang="ja-JP" altLang="en-US" smtClean="0"/>
              <a:pPr/>
              <a:t>8</a:t>
            </a:fld>
            <a:endParaRPr kumimoji="1" lang="ja-JP" altLang="en-US"/>
          </a:p>
        </p:txBody>
      </p:sp>
    </p:spTree>
    <p:extLst>
      <p:ext uri="{BB962C8B-B14F-4D97-AF65-F5344CB8AC3E}">
        <p14:creationId xmlns:p14="http://schemas.microsoft.com/office/powerpoint/2010/main" val="3186007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8A3AA-6E5B-D759-AA93-BDBED508D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0C9DB7-7332-ED39-F897-5BBE27287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233D2-CD37-6CA2-503E-ED457C2334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71B8361-0568-187D-765A-808B0108D771}"/>
              </a:ext>
            </a:extLst>
          </p:cNvPr>
          <p:cNvSpPr>
            <a:spLocks noGrp="1"/>
          </p:cNvSpPr>
          <p:nvPr>
            <p:ph type="sldNum" sz="quarter" idx="5"/>
          </p:nvPr>
        </p:nvSpPr>
        <p:spPr/>
        <p:txBody>
          <a:bodyPr/>
          <a:lstStyle/>
          <a:p>
            <a:fld id="{23264638-DA09-4F05-9D40-370968A24369}" type="slidenum">
              <a:rPr kumimoji="1" lang="ja-JP" altLang="en-US" smtClean="0"/>
              <a:pPr/>
              <a:t>9</a:t>
            </a:fld>
            <a:endParaRPr kumimoji="1" lang="ja-JP" altLang="en-US"/>
          </a:p>
        </p:txBody>
      </p:sp>
    </p:spTree>
    <p:extLst>
      <p:ext uri="{BB962C8B-B14F-4D97-AF65-F5344CB8AC3E}">
        <p14:creationId xmlns:p14="http://schemas.microsoft.com/office/powerpoint/2010/main" val="780057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35A23-C0AE-EF35-A507-DB474E086E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23F1A-4694-E282-CB21-8026BD1E0F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27066D-A6CB-E107-1786-FE585B47573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56650D-F429-DC51-C41E-D68306865EB4}"/>
              </a:ext>
            </a:extLst>
          </p:cNvPr>
          <p:cNvSpPr>
            <a:spLocks noGrp="1"/>
          </p:cNvSpPr>
          <p:nvPr>
            <p:ph type="sldNum" sz="quarter" idx="5"/>
          </p:nvPr>
        </p:nvSpPr>
        <p:spPr/>
        <p:txBody>
          <a:bodyPr/>
          <a:lstStyle/>
          <a:p>
            <a:fld id="{23264638-DA09-4F05-9D40-370968A24369}" type="slidenum">
              <a:rPr kumimoji="1" lang="ja-JP" altLang="en-US" smtClean="0"/>
              <a:pPr/>
              <a:t>10</a:t>
            </a:fld>
            <a:endParaRPr kumimoji="1" lang="ja-JP" altLang="en-US"/>
          </a:p>
        </p:txBody>
      </p:sp>
    </p:spTree>
    <p:extLst>
      <p:ext uri="{BB962C8B-B14F-4D97-AF65-F5344CB8AC3E}">
        <p14:creationId xmlns:p14="http://schemas.microsoft.com/office/powerpoint/2010/main" val="1261117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D53D8-CCD1-61ED-9188-649A03D33A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6D9C5-2BA8-B5CD-A536-B661C63D9B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146435-859F-E34D-1925-2AE78FA5F78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76F3FC-F489-72B0-72F9-262C60F31E21}"/>
              </a:ext>
            </a:extLst>
          </p:cNvPr>
          <p:cNvSpPr>
            <a:spLocks noGrp="1"/>
          </p:cNvSpPr>
          <p:nvPr>
            <p:ph type="sldNum" sz="quarter" idx="5"/>
          </p:nvPr>
        </p:nvSpPr>
        <p:spPr/>
        <p:txBody>
          <a:bodyPr/>
          <a:lstStyle/>
          <a:p>
            <a:fld id="{23264638-DA09-4F05-9D40-370968A24369}" type="slidenum">
              <a:rPr kumimoji="1" lang="ja-JP" altLang="en-US" smtClean="0"/>
              <a:pPr/>
              <a:t>11</a:t>
            </a:fld>
            <a:endParaRPr kumimoji="1" lang="ja-JP" altLang="en-US"/>
          </a:p>
        </p:txBody>
      </p:sp>
    </p:spTree>
    <p:extLst>
      <p:ext uri="{BB962C8B-B14F-4D97-AF65-F5344CB8AC3E}">
        <p14:creationId xmlns:p14="http://schemas.microsoft.com/office/powerpoint/2010/main" val="23564675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7.png"/><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image" Target="../media/image6.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image" Target="../media/image6.emf"/><Relationship Id="rId4" Type="http://schemas.openxmlformats.org/officeDocument/2006/relationships/oleObject" Target="../embeddings/oleObject5.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0.png"/><Relationship Id="rId5" Type="http://schemas.openxmlformats.org/officeDocument/2006/relationships/image" Target="../media/image6.emf"/><Relationship Id="rId4" Type="http://schemas.openxmlformats.org/officeDocument/2006/relationships/oleObject" Target="../embeddings/oleObject5.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spTree>
      <p:nvGrpSpPr>
        <p:cNvPr id="1" name=""/>
        <p:cNvGrpSpPr/>
        <p:nvPr/>
      </p:nvGrpSpPr>
      <p:grpSpPr>
        <a:xfrm>
          <a:off x="0" y="0"/>
          <a:ext cx="0" cy="0"/>
          <a:chOff x="0" y="0"/>
          <a:chExt cx="0" cy="0"/>
        </a:xfrm>
      </p:grpSpPr>
      <p:graphicFrame>
        <p:nvGraphicFramePr>
          <p:cNvPr id="2" name="オブジェクト 1" hidden="1"/>
          <p:cNvGraphicFramePr>
            <a:graphicFrameLocks noChangeAspect="1"/>
          </p:cNvGraphicFramePr>
          <p:nvPr userDrawn="1">
            <p:custDataLst>
              <p:tags r:id="rId1"/>
            </p:custDataLst>
            <p:extLst>
              <p:ext uri="{D42A27DB-BD31-4B8C-83A1-F6EECF244321}">
                <p14:modId xmlns:p14="http://schemas.microsoft.com/office/powerpoint/2010/main" val="37498894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2" name="オブジェクト 1" hidden="1"/>
                      <p:cNvPicPr/>
                      <p:nvPr/>
                    </p:nvPicPr>
                    <p:blipFill>
                      <a:blip r:embed="rId4"/>
                      <a:stretch>
                        <a:fillRect/>
                      </a:stretch>
                    </p:blipFill>
                    <p:spPr>
                      <a:xfrm>
                        <a:off x="1588" y="1588"/>
                        <a:ext cx="1587" cy="1587"/>
                      </a:xfrm>
                      <a:prstGeom prst="rect">
                        <a:avLst/>
                      </a:prstGeom>
                    </p:spPr>
                  </p:pic>
                </p:oleObj>
              </mc:Fallback>
            </mc:AlternateContent>
          </a:graphicData>
        </a:graphic>
      </p:graphicFrame>
      <p:cxnSp>
        <p:nvCxnSpPr>
          <p:cNvPr id="8" name="直線コネクタ 7"/>
          <p:cNvCxnSpPr>
            <a:cxnSpLocks/>
          </p:cNvCxnSpPr>
          <p:nvPr userDrawn="1"/>
        </p:nvCxnSpPr>
        <p:spPr>
          <a:xfrm>
            <a:off x="0" y="933847"/>
            <a:ext cx="12192000" cy="0"/>
          </a:xfrm>
          <a:prstGeom prst="line">
            <a:avLst/>
          </a:prstGeom>
          <a:ln w="57150">
            <a:solidFill>
              <a:srgbClr val="293F55"/>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a:cxnSpLocks/>
          </p:cNvCxnSpPr>
          <p:nvPr userDrawn="1"/>
        </p:nvCxnSpPr>
        <p:spPr>
          <a:xfrm>
            <a:off x="5" y="1005855"/>
            <a:ext cx="12191995" cy="0"/>
          </a:xfrm>
          <a:prstGeom prst="line">
            <a:avLst/>
          </a:prstGeom>
          <a:ln w="28575">
            <a:solidFill>
              <a:srgbClr val="293F55"/>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userDrawn="1"/>
        </p:nvCxnSpPr>
        <p:spPr>
          <a:xfrm>
            <a:off x="0" y="6620212"/>
            <a:ext cx="12192000" cy="0"/>
          </a:xfrm>
          <a:prstGeom prst="line">
            <a:avLst/>
          </a:prstGeom>
          <a:ln w="28575">
            <a:solidFill>
              <a:srgbClr val="293F55"/>
            </a:solidFill>
          </a:ln>
        </p:spPr>
        <p:style>
          <a:lnRef idx="1">
            <a:schemeClr val="accent1"/>
          </a:lnRef>
          <a:fillRef idx="0">
            <a:schemeClr val="accent1"/>
          </a:fillRef>
          <a:effectRef idx="0">
            <a:schemeClr val="accent1"/>
          </a:effectRef>
          <a:fontRef idx="minor">
            <a:schemeClr val="tx1"/>
          </a:fontRef>
        </p:style>
      </p:cxnSp>
      <p:sp>
        <p:nvSpPr>
          <p:cNvPr id="10" name="Rectangle 2"/>
          <p:cNvSpPr>
            <a:spLocks noGrp="1" noChangeArrowheads="1"/>
          </p:cNvSpPr>
          <p:nvPr>
            <p:ph type="title"/>
          </p:nvPr>
        </p:nvSpPr>
        <p:spPr bwMode="auto">
          <a:xfrm>
            <a:off x="343673" y="44624"/>
            <a:ext cx="11508811" cy="831850"/>
          </a:xfrm>
          <a:prstGeom prst="rect">
            <a:avLst/>
          </a:prstGeom>
          <a:noFill/>
          <a:ln w="9525" algn="ctr">
            <a:noFill/>
            <a:miter lim="800000"/>
            <a:headEnd/>
            <a:tailEnd/>
          </a:ln>
        </p:spPr>
        <p:txBody>
          <a:bodyPr vert="horz" wrap="square" lIns="0" tIns="45713" rIns="0" bIns="45713" numCol="1" anchor="b" anchorCtr="0" compatLnSpc="1">
            <a:prstTxWarp prst="textNoShape">
              <a:avLst/>
            </a:prstTxWarp>
            <a:noAutofit/>
          </a:bodyPr>
          <a:lstStyle>
            <a:lvl1pPr algn="l">
              <a:defRPr sz="2400"/>
            </a:lvl1pPr>
          </a:lstStyle>
          <a:p>
            <a:pPr lvl="0"/>
            <a:endParaRPr lang="en-US" altLang="ja-JP"/>
          </a:p>
        </p:txBody>
      </p:sp>
      <p:sp>
        <p:nvSpPr>
          <p:cNvPr id="4" name="フッター プレースホルダ 3">
            <a:extLst>
              <a:ext uri="{FF2B5EF4-FFF2-40B4-BE49-F238E27FC236}">
                <a16:creationId xmlns:a16="http://schemas.microsoft.com/office/drawing/2014/main" id="{010D2832-2D82-872D-8E42-53B810C40772}"/>
              </a:ext>
            </a:extLst>
          </p:cNvPr>
          <p:cNvSpPr txBox="1">
            <a:spLocks/>
          </p:cNvSpPr>
          <p:nvPr userDrawn="1"/>
        </p:nvSpPr>
        <p:spPr>
          <a:xfrm>
            <a:off x="3755740" y="6643072"/>
            <a:ext cx="4680520" cy="216000"/>
          </a:xfrm>
          <a:prstGeom prst="rect">
            <a:avLst/>
          </a:prstGeom>
        </p:spPr>
        <p:txBody>
          <a:bodyPr vert="horz" lIns="91440" tIns="45720" rIns="91440" bIns="45720" rtlCol="0" anchor="ctr"/>
          <a:lstStyle>
            <a:defPPr>
              <a:defRPr lang="ja-JP"/>
            </a:defPPr>
            <a:lvl1pPr marR="0" lvl="0" indent="0" algn="ctr"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50000"/>
                  </a:prstClr>
                </a:solidFill>
                <a:effectLst/>
                <a:uLnTx/>
                <a:uFillTx/>
                <a:latin typeface="Times New Roman" pitchFamily="18" charset="0"/>
                <a:cs typeface="Times New Roman" pitchFamily="18" charset="0"/>
              </a:defRPr>
            </a:lvl1pPr>
          </a:lstStyle>
          <a:p>
            <a:pPr lvl="0"/>
            <a:r>
              <a:rPr lang="en-US" altLang="ja-JP" sz="800" noProof="0">
                <a:latin typeface="+mn-lt"/>
              </a:rPr>
              <a:t>(C) YCP 2026</a:t>
            </a:r>
            <a:r>
              <a:rPr lang="ja-JP" altLang="en-US" sz="800" noProof="0">
                <a:latin typeface="+mn-lt"/>
              </a:rPr>
              <a:t> </a:t>
            </a:r>
            <a:r>
              <a:rPr lang="en-US" altLang="ja-JP" sz="800" noProof="0">
                <a:latin typeface="+mn-lt"/>
              </a:rPr>
              <a:t>all rights reserved</a:t>
            </a:r>
          </a:p>
        </p:txBody>
      </p:sp>
      <p:pic>
        <p:nvPicPr>
          <p:cNvPr id="11" name="図 10" descr="アイコン&#10;&#10;自動的に生成された説明">
            <a:extLst>
              <a:ext uri="{FF2B5EF4-FFF2-40B4-BE49-F238E27FC236}">
                <a16:creationId xmlns:a16="http://schemas.microsoft.com/office/drawing/2014/main" id="{ED842741-939E-3987-A378-45FC01452A17}"/>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43673" y="6674018"/>
            <a:ext cx="432000" cy="154109"/>
          </a:xfrm>
          <a:prstGeom prst="rect">
            <a:avLst/>
          </a:prstGeom>
        </p:spPr>
      </p:pic>
    </p:spTree>
    <p:extLst>
      <p:ext uri="{BB962C8B-B14F-4D97-AF65-F5344CB8AC3E}">
        <p14:creationId xmlns:p14="http://schemas.microsoft.com/office/powerpoint/2010/main" val="2322404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 YCP Navy">
    <p:spTree>
      <p:nvGrpSpPr>
        <p:cNvPr id="1" name=""/>
        <p:cNvGrpSpPr/>
        <p:nvPr/>
      </p:nvGrpSpPr>
      <p:grpSpPr>
        <a:xfrm>
          <a:off x="0" y="0"/>
          <a:ext cx="0" cy="0"/>
          <a:chOff x="0" y="0"/>
          <a:chExt cx="0" cy="0"/>
        </a:xfrm>
      </p:grpSpPr>
      <p:pic>
        <p:nvPicPr>
          <p:cNvPr id="5" name="Picture 4" descr="A picture containing ray, night sky&#10;&#10;Description automatically generated">
            <a:extLst>
              <a:ext uri="{FF2B5EF4-FFF2-40B4-BE49-F238E27FC236}">
                <a16:creationId xmlns:a16="http://schemas.microsoft.com/office/drawing/2014/main" id="{67B51B18-0834-874D-83AA-CD7DAE77FABD}"/>
              </a:ext>
            </a:extLst>
          </p:cNvPr>
          <p:cNvPicPr>
            <a:picLocks noChangeAspect="1"/>
          </p:cNvPicPr>
          <p:nvPr userDrawn="1"/>
        </p:nvPicPr>
        <p:blipFill rotWithShape="1">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テキスト プレースホルダー 2">
            <a:extLst>
              <a:ext uri="{FF2B5EF4-FFF2-40B4-BE49-F238E27FC236}">
                <a16:creationId xmlns:a16="http://schemas.microsoft.com/office/drawing/2014/main" id="{0DD4923E-C7A8-4CBA-A7CE-99D6C14A64FC}"/>
              </a:ext>
            </a:extLst>
          </p:cNvPr>
          <p:cNvSpPr>
            <a:spLocks noGrp="1"/>
          </p:cNvSpPr>
          <p:nvPr>
            <p:ph type="body" sz="quarter" idx="14" hasCustomPrompt="1"/>
          </p:nvPr>
        </p:nvSpPr>
        <p:spPr>
          <a:xfrm>
            <a:off x="677783" y="2730675"/>
            <a:ext cx="7491659" cy="1384125"/>
          </a:xfrm>
        </p:spPr>
        <p:txBody>
          <a:bodyPr lIns="0" rIns="0" anchor="ctr" anchorCtr="0">
            <a:noAutofit/>
          </a:bodyPr>
          <a:lstStyle>
            <a:lvl1pPr marL="0" indent="0">
              <a:buNone/>
              <a:defRPr kumimoji="1" lang="ja-JP" altLang="en-US" sz="4401" kern="1200">
                <a:solidFill>
                  <a:schemeClr val="bg1"/>
                </a:solidFill>
                <a:latin typeface="Segoe UI" panose="020B0502040204020203" pitchFamily="34" charset="0"/>
                <a:ea typeface="+mn-ea"/>
                <a:cs typeface="Segoe UI" panose="020B0502040204020203" pitchFamily="34" charset="0"/>
              </a:defRPr>
            </a:lvl1pPr>
          </a:lstStyle>
          <a:p>
            <a:pPr lvl="0"/>
            <a:r>
              <a:rPr kumimoji="1" lang="en-US" altLang="ja-JP"/>
              <a:t>Divider Title</a:t>
            </a:r>
            <a:endParaRPr kumimoji="1" lang="ja-JP" altLang="en-US"/>
          </a:p>
        </p:txBody>
      </p:sp>
      <p:pic>
        <p:nvPicPr>
          <p:cNvPr id="7" name="Picture 6" descr="A white letters on a black background&#10;&#10;Description automatically generated">
            <a:extLst>
              <a:ext uri="{FF2B5EF4-FFF2-40B4-BE49-F238E27FC236}">
                <a16:creationId xmlns:a16="http://schemas.microsoft.com/office/drawing/2014/main" id="{E282FD82-19EC-BDE8-644B-DC0E16D186F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8103" y="534711"/>
            <a:ext cx="2228145" cy="794851"/>
          </a:xfrm>
          <a:prstGeom prst="rect">
            <a:avLst/>
          </a:prstGeom>
        </p:spPr>
      </p:pic>
    </p:spTree>
    <p:extLst>
      <p:ext uri="{BB962C8B-B14F-4D97-AF65-F5344CB8AC3E}">
        <p14:creationId xmlns:p14="http://schemas.microsoft.com/office/powerpoint/2010/main" val="404299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No Bar">
    <p:spTree>
      <p:nvGrpSpPr>
        <p:cNvPr id="1" name=""/>
        <p:cNvGrpSpPr/>
        <p:nvPr/>
      </p:nvGrpSpPr>
      <p:grpSpPr>
        <a:xfrm>
          <a:off x="0" y="0"/>
          <a:ext cx="0" cy="0"/>
          <a:chOff x="0" y="0"/>
          <a:chExt cx="0" cy="0"/>
        </a:xfrm>
      </p:grpSpPr>
      <p:graphicFrame>
        <p:nvGraphicFramePr>
          <p:cNvPr id="9" name="オブジェクト 8" hidden="1"/>
          <p:cNvGraphicFramePr>
            <a:graphicFrameLocks noChangeAspect="1"/>
          </p:cNvGraphicFramePr>
          <p:nvPr userDrawn="1">
            <p:custDataLst>
              <p:tags r:id="rId1"/>
            </p:custDataLst>
            <p:extLst>
              <p:ext uri="{D42A27DB-BD31-4B8C-83A1-F6EECF244321}">
                <p14:modId xmlns:p14="http://schemas.microsoft.com/office/powerpoint/2010/main" val="1892583808"/>
              </p:ext>
            </p:ext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9" name="オブジェクト 8" hidden="1"/>
                      <p:cNvPicPr/>
                      <p:nvPr/>
                    </p:nvPicPr>
                    <p:blipFill>
                      <a:blip r:embed="rId4"/>
                      <a:stretch>
                        <a:fillRect/>
                      </a:stretch>
                    </p:blipFill>
                    <p:spPr>
                      <a:xfrm>
                        <a:off x="1955" y="1588"/>
                        <a:ext cx="1954" cy="1588"/>
                      </a:xfrm>
                      <a:prstGeom prst="rect">
                        <a:avLst/>
                      </a:prstGeom>
                    </p:spPr>
                  </p:pic>
                </p:oleObj>
              </mc:Fallback>
            </mc:AlternateContent>
          </a:graphicData>
        </a:graphic>
      </p:graphicFrame>
      <p:pic>
        <p:nvPicPr>
          <p:cNvPr id="3" name="Picture 6">
            <a:extLst>
              <a:ext uri="{FF2B5EF4-FFF2-40B4-BE49-F238E27FC236}">
                <a16:creationId xmlns:a16="http://schemas.microsoft.com/office/drawing/2014/main" id="{445BB475-98E0-1438-1DC6-422925771FA4}"/>
              </a:ext>
            </a:extLst>
          </p:cNvPr>
          <p:cNvPicPr/>
          <p:nvPr userDrawn="1"/>
        </p:nvPicPr>
        <p:blipFill>
          <a:blip r:embed="rId5" cstate="email">
            <a:extLst>
              <a:ext uri="{28A0092B-C50C-407E-A947-70E740481C1C}">
                <a14:useLocalDpi xmlns:a14="http://schemas.microsoft.com/office/drawing/2010/main"/>
              </a:ext>
            </a:extLst>
          </a:blip>
          <a:stretch>
            <a:fillRect/>
          </a:stretch>
        </p:blipFill>
        <p:spPr>
          <a:xfrm>
            <a:off x="408459" y="295204"/>
            <a:ext cx="1041400" cy="368300"/>
          </a:xfrm>
          <a:prstGeom prst="rect">
            <a:avLst/>
          </a:prstGeom>
        </p:spPr>
      </p:pic>
    </p:spTree>
    <p:extLst>
      <p:ext uri="{BB962C8B-B14F-4D97-AF65-F5344CB8AC3E}">
        <p14:creationId xmlns:p14="http://schemas.microsoft.com/office/powerpoint/2010/main" val="293692709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ack Page">
    <p:bg>
      <p:bgRef idx="1001">
        <a:schemeClr val="bg2"/>
      </p:bgRef>
    </p:bg>
    <p:spTree>
      <p:nvGrpSpPr>
        <p:cNvPr id="1" name=""/>
        <p:cNvGrpSpPr/>
        <p:nvPr/>
      </p:nvGrpSpPr>
      <p:grpSpPr>
        <a:xfrm>
          <a:off x="0" y="0"/>
          <a:ext cx="0" cy="0"/>
          <a:chOff x="0" y="0"/>
          <a:chExt cx="0" cy="0"/>
        </a:xfrm>
      </p:grpSpPr>
      <p:graphicFrame>
        <p:nvGraphicFramePr>
          <p:cNvPr id="4" name="オブジェクト 3" hidden="1"/>
          <p:cNvGraphicFramePr>
            <a:graphicFrameLocks noChangeAspect="1"/>
          </p:cNvGraphicFramePr>
          <p:nvPr userDrawn="1">
            <p:custDataLst>
              <p:tags r:id="rId1"/>
            </p:custDataLst>
            <p:extLst>
              <p:ext uri="{D42A27DB-BD31-4B8C-83A1-F6EECF244321}">
                <p14:modId xmlns:p14="http://schemas.microsoft.com/office/powerpoint/2010/main" val="405393988"/>
              </p:ext>
            </p:ext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4" name="オブジェクト 3" hidden="1"/>
                      <p:cNvPicPr/>
                      <p:nvPr/>
                    </p:nvPicPr>
                    <p:blipFill>
                      <a:blip r:embed="rId5"/>
                      <a:stretch>
                        <a:fillRect/>
                      </a:stretch>
                    </p:blipFill>
                    <p:spPr>
                      <a:xfrm>
                        <a:off x="1955" y="1588"/>
                        <a:ext cx="1954" cy="1588"/>
                      </a:xfrm>
                      <a:prstGeom prst="rect">
                        <a:avLst/>
                      </a:prstGeom>
                    </p:spPr>
                  </p:pic>
                </p:oleObj>
              </mc:Fallback>
            </mc:AlternateContent>
          </a:graphicData>
        </a:graphic>
      </p:graphicFrame>
      <p:sp>
        <p:nvSpPr>
          <p:cNvPr id="3" name="正方形/長方形 2" hidden="1"/>
          <p:cNvSpPr/>
          <p:nvPr userDrawn="1">
            <p:custDataLst>
              <p:tags r:id="rId2"/>
            </p:custDataLst>
          </p:nvPr>
        </p:nvSpPr>
        <p:spPr>
          <a:xfrm>
            <a:off x="0" y="0"/>
            <a:ext cx="195385" cy="158750"/>
          </a:xfrm>
          <a:prstGeom prst="rect">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100000"/>
              </a:lnSpc>
              <a:spcBef>
                <a:spcPct val="0"/>
              </a:spcBef>
              <a:spcAft>
                <a:spcPct val="0"/>
              </a:spcAft>
            </a:pPr>
            <a:endParaRPr kumimoji="1" lang="ja-JP" altLang="en-US" sz="2000" b="0" i="0" baseline="0">
              <a:solidFill>
                <a:schemeClr val="tx1"/>
              </a:solidFill>
              <a:latin typeface="Times New Roman" panose="02020603050405020304" pitchFamily="18" charset="0"/>
              <a:ea typeface="HGS明朝B" panose="02020800000000000000" pitchFamily="18" charset="-128"/>
              <a:cs typeface="+mj-cs"/>
              <a:sym typeface="Times New Roman" panose="02020603050405020304" pitchFamily="18" charset="0"/>
            </a:endParaRPr>
          </a:p>
        </p:txBody>
      </p:sp>
      <p:pic>
        <p:nvPicPr>
          <p:cNvPr id="5" name="図 4" descr="挿絵 が含まれている画像&#10;&#10;自動的に生成された説明">
            <a:extLst>
              <a:ext uri="{FF2B5EF4-FFF2-40B4-BE49-F238E27FC236}">
                <a16:creationId xmlns:a16="http://schemas.microsoft.com/office/drawing/2014/main" id="{62FD2575-34F1-D711-1685-327EEBBCEF6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728152" y="2944557"/>
            <a:ext cx="2736000" cy="976031"/>
          </a:xfrm>
          <a:prstGeom prst="rect">
            <a:avLst/>
          </a:prstGeom>
        </p:spPr>
      </p:pic>
    </p:spTree>
    <p:extLst>
      <p:ext uri="{BB962C8B-B14F-4D97-AF65-F5344CB8AC3E}">
        <p14:creationId xmlns:p14="http://schemas.microsoft.com/office/powerpoint/2010/main" val="92961450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graphicFrame>
        <p:nvGraphicFramePr>
          <p:cNvPr id="9" name="オブジェクト 8" hidden="1"/>
          <p:cNvGraphicFramePr>
            <a:graphicFrameLocks noChangeAspect="1"/>
          </p:cNvGraphicFramePr>
          <p:nvPr userDrawn="1">
            <p:custDataLst>
              <p:tags r:id="rId1"/>
            </p:custDataLst>
            <p:extLst>
              <p:ext uri="{D42A27DB-BD31-4B8C-83A1-F6EECF244321}">
                <p14:modId xmlns:p14="http://schemas.microsoft.com/office/powerpoint/2010/main" val="1892583808"/>
              </p:ext>
            </p:ext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9" name="オブジェクト 8" hidden="1"/>
                      <p:cNvPicPr/>
                      <p:nvPr/>
                    </p:nvPicPr>
                    <p:blipFill>
                      <a:blip r:embed="rId4"/>
                      <a:stretch>
                        <a:fillRect/>
                      </a:stretch>
                    </p:blipFill>
                    <p:spPr>
                      <a:xfrm>
                        <a:off x="1955" y="1588"/>
                        <a:ext cx="1954" cy="1588"/>
                      </a:xfrm>
                      <a:prstGeom prst="rect">
                        <a:avLst/>
                      </a:prstGeom>
                    </p:spPr>
                  </p:pic>
                </p:oleObj>
              </mc:Fallback>
            </mc:AlternateContent>
          </a:graphicData>
        </a:graphic>
      </p:graphicFrame>
      <p:sp>
        <p:nvSpPr>
          <p:cNvPr id="2" name="スライド番号プレースホルダー 5">
            <a:extLst>
              <a:ext uri="{FF2B5EF4-FFF2-40B4-BE49-F238E27FC236}">
                <a16:creationId xmlns:a16="http://schemas.microsoft.com/office/drawing/2014/main" id="{5C6D9A77-20ED-44D6-10BF-D1ED701DB9F0}"/>
              </a:ext>
            </a:extLst>
          </p:cNvPr>
          <p:cNvSpPr txBox="1">
            <a:spLocks/>
          </p:cNvSpPr>
          <p:nvPr userDrawn="1"/>
        </p:nvSpPr>
        <p:spPr>
          <a:xfrm>
            <a:off x="9347446" y="6658145"/>
            <a:ext cx="2844555" cy="187200"/>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algn="r" defTabSz="914423" rtl="0" eaLnBrk="1" latinLnBrk="0" hangingPunct="1"/>
            <a:fld id="{1B6CB131-81F5-444E-A2E5-043B608EAE32}" type="slidenum">
              <a:rPr kumimoji="1" lang="ja-JP" altLang="en-US" sz="900" kern="1200" smtClean="0">
                <a:solidFill>
                  <a:schemeClr val="tx1">
                    <a:tint val="75000"/>
                  </a:schemeClr>
                </a:solidFill>
                <a:latin typeface="+mn-lt"/>
                <a:ea typeface="+mn-ea"/>
                <a:cs typeface="Times New Roman" pitchFamily="18" charset="0"/>
              </a:rPr>
              <a:pPr marL="0" algn="r" defTabSz="914423" rtl="0" eaLnBrk="1" latinLnBrk="0" hangingPunct="1"/>
              <a:t>‹#›</a:t>
            </a:fld>
            <a:endParaRPr kumimoji="1" lang="ja-JP" altLang="en-US" sz="900" kern="1200">
              <a:solidFill>
                <a:schemeClr val="tx1">
                  <a:tint val="75000"/>
                </a:schemeClr>
              </a:solidFill>
              <a:latin typeface="+mn-lt"/>
              <a:ea typeface="+mn-ea"/>
              <a:cs typeface="Times New Roman" pitchFamily="18" charset="0"/>
            </a:endParaRPr>
          </a:p>
        </p:txBody>
      </p:sp>
    </p:spTree>
    <p:extLst>
      <p:ext uri="{BB962C8B-B14F-4D97-AF65-F5344CB8AC3E}">
        <p14:creationId xmlns:p14="http://schemas.microsoft.com/office/powerpoint/2010/main" val="3495708812"/>
      </p:ext>
    </p:extLst>
  </p:cSld>
  <p:clrMapOvr>
    <a:masterClrMapping/>
  </p:clrMapOvr>
  <p:transition spd="med">
    <p:fade/>
  </p:transition>
  <p:extLst>
    <p:ext uri="{DCECCB84-F9BA-43D5-87BE-67443E8EF086}">
      <p15:sldGuideLst xmlns:p15="http://schemas.microsoft.com/office/powerpoint/2012/main">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2_タイトルとコンテンツ">
    <p:spTree>
      <p:nvGrpSpPr>
        <p:cNvPr id="1" name=""/>
        <p:cNvGrpSpPr/>
        <p:nvPr/>
      </p:nvGrpSpPr>
      <p:grpSpPr>
        <a:xfrm>
          <a:off x="0" y="0"/>
          <a:ext cx="0" cy="0"/>
          <a:chOff x="0" y="0"/>
          <a:chExt cx="0" cy="0"/>
        </a:xfrm>
      </p:grpSpPr>
      <p:graphicFrame>
        <p:nvGraphicFramePr>
          <p:cNvPr id="4" name="オブジェクト 3" hidden="1"/>
          <p:cNvGraphicFramePr>
            <a:graphicFrameLocks noChangeAspect="1"/>
          </p:cNvGraphicFramePr>
          <p:nvPr userDrawn="1">
            <p:custDataLst>
              <p:tags r:id="rId1"/>
            </p:custDataLst>
            <p:extLst>
              <p:ext uri="{D42A27DB-BD31-4B8C-83A1-F6EECF244321}">
                <p14:modId xmlns:p14="http://schemas.microsoft.com/office/powerpoint/2010/main" val="3585691034"/>
              </p:ext>
            </p:ext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4" name="オブジェクト 3" hidden="1"/>
                      <p:cNvPicPr/>
                      <p:nvPr/>
                    </p:nvPicPr>
                    <p:blipFill>
                      <a:blip r:embed="rId5"/>
                      <a:stretch>
                        <a:fillRect/>
                      </a:stretch>
                    </p:blipFill>
                    <p:spPr>
                      <a:xfrm>
                        <a:off x="1955" y="1588"/>
                        <a:ext cx="1954" cy="1588"/>
                      </a:xfrm>
                      <a:prstGeom prst="rect">
                        <a:avLst/>
                      </a:prstGeom>
                    </p:spPr>
                  </p:pic>
                </p:oleObj>
              </mc:Fallback>
            </mc:AlternateContent>
          </a:graphicData>
        </a:graphic>
      </p:graphicFrame>
      <p:sp>
        <p:nvSpPr>
          <p:cNvPr id="3" name="正方形/長方形 2" hidden="1"/>
          <p:cNvSpPr/>
          <p:nvPr userDrawn="1">
            <p:custDataLst>
              <p:tags r:id="rId2"/>
            </p:custDataLst>
          </p:nvPr>
        </p:nvSpPr>
        <p:spPr>
          <a:xfrm>
            <a:off x="0" y="0"/>
            <a:ext cx="195385" cy="158750"/>
          </a:xfrm>
          <a:prstGeom prst="rect">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100000"/>
              </a:lnSpc>
              <a:spcBef>
                <a:spcPct val="0"/>
              </a:spcBef>
              <a:spcAft>
                <a:spcPct val="0"/>
              </a:spcAft>
            </a:pPr>
            <a:endParaRPr kumimoji="1" lang="ja-JP" altLang="en-US" sz="2000" b="0" i="0" baseline="0">
              <a:solidFill>
                <a:schemeClr val="tx1"/>
              </a:solidFill>
              <a:latin typeface="Times New Roman" panose="02020603050405020304" pitchFamily="18" charset="0"/>
              <a:ea typeface="HGS明朝B" panose="02020800000000000000" pitchFamily="18" charset="-128"/>
              <a:cs typeface="+mj-cs"/>
              <a:sym typeface="Times New Roman" panose="02020603050405020304" pitchFamily="18" charset="0"/>
            </a:endParaRPr>
          </a:p>
        </p:txBody>
      </p:sp>
      <p:cxnSp>
        <p:nvCxnSpPr>
          <p:cNvPr id="7" name="直線コネクタ 6"/>
          <p:cNvCxnSpPr/>
          <p:nvPr userDrawn="1"/>
        </p:nvCxnSpPr>
        <p:spPr>
          <a:xfrm>
            <a:off x="0" y="6620212"/>
            <a:ext cx="12192000" cy="0"/>
          </a:xfrm>
          <a:prstGeom prst="line">
            <a:avLst/>
          </a:prstGeom>
          <a:ln w="28575">
            <a:solidFill>
              <a:srgbClr val="293F55"/>
            </a:solidFill>
          </a:ln>
        </p:spPr>
        <p:style>
          <a:lnRef idx="1">
            <a:schemeClr val="accent1"/>
          </a:lnRef>
          <a:fillRef idx="0">
            <a:schemeClr val="accent1"/>
          </a:fillRef>
          <a:effectRef idx="0">
            <a:schemeClr val="accent1"/>
          </a:effectRef>
          <a:fontRef idx="minor">
            <a:schemeClr val="tx1"/>
          </a:fontRef>
        </p:style>
      </p:cxnSp>
      <p:sp>
        <p:nvSpPr>
          <p:cNvPr id="5" name="スライド番号プレースホルダー 5">
            <a:extLst>
              <a:ext uri="{FF2B5EF4-FFF2-40B4-BE49-F238E27FC236}">
                <a16:creationId xmlns:a16="http://schemas.microsoft.com/office/drawing/2014/main" id="{382D713C-F1C3-2C2F-A21D-84E0B70480C2}"/>
              </a:ext>
            </a:extLst>
          </p:cNvPr>
          <p:cNvSpPr txBox="1">
            <a:spLocks/>
          </p:cNvSpPr>
          <p:nvPr userDrawn="1"/>
        </p:nvSpPr>
        <p:spPr>
          <a:xfrm>
            <a:off x="9347446" y="6658145"/>
            <a:ext cx="2844555" cy="187200"/>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algn="r" defTabSz="914423" rtl="0" eaLnBrk="1" latinLnBrk="0" hangingPunct="1"/>
            <a:fld id="{1B6CB131-81F5-444E-A2E5-043B608EAE32}" type="slidenum">
              <a:rPr kumimoji="1" lang="ja-JP" altLang="en-US" sz="900" kern="1200" smtClean="0">
                <a:solidFill>
                  <a:schemeClr val="tx1">
                    <a:tint val="75000"/>
                  </a:schemeClr>
                </a:solidFill>
                <a:latin typeface="+mn-lt"/>
                <a:ea typeface="+mn-ea"/>
                <a:cs typeface="Times New Roman" pitchFamily="18" charset="0"/>
              </a:rPr>
              <a:pPr marL="0" algn="r" defTabSz="914423" rtl="0" eaLnBrk="1" latinLnBrk="0" hangingPunct="1"/>
              <a:t>‹#›</a:t>
            </a:fld>
            <a:endParaRPr kumimoji="1" lang="ja-JP" altLang="en-US" sz="900" kern="1200">
              <a:solidFill>
                <a:schemeClr val="tx1">
                  <a:tint val="75000"/>
                </a:schemeClr>
              </a:solidFill>
              <a:latin typeface="+mn-lt"/>
              <a:ea typeface="+mn-ea"/>
              <a:cs typeface="Times New Roman" pitchFamily="18" charset="0"/>
            </a:endParaRPr>
          </a:p>
        </p:txBody>
      </p:sp>
      <p:sp>
        <p:nvSpPr>
          <p:cNvPr id="6" name="フッター プレースホルダ 3">
            <a:extLst>
              <a:ext uri="{FF2B5EF4-FFF2-40B4-BE49-F238E27FC236}">
                <a16:creationId xmlns:a16="http://schemas.microsoft.com/office/drawing/2014/main" id="{4689B77D-36E2-1CDD-96A7-DE03397708E3}"/>
              </a:ext>
            </a:extLst>
          </p:cNvPr>
          <p:cNvSpPr txBox="1">
            <a:spLocks/>
          </p:cNvSpPr>
          <p:nvPr userDrawn="1"/>
        </p:nvSpPr>
        <p:spPr>
          <a:xfrm>
            <a:off x="3755740" y="6643072"/>
            <a:ext cx="4680520" cy="216000"/>
          </a:xfrm>
          <a:prstGeom prst="rect">
            <a:avLst/>
          </a:prstGeom>
        </p:spPr>
        <p:txBody>
          <a:bodyPr vert="horz" lIns="91440" tIns="45720" rIns="91440" bIns="45720" rtlCol="0" anchor="ctr"/>
          <a:lstStyle>
            <a:defPPr>
              <a:defRPr lang="ja-JP"/>
            </a:defPPr>
            <a:lvl1pPr marR="0" lvl="0" indent="0" algn="ctr"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50000"/>
                  </a:prstClr>
                </a:solidFill>
                <a:effectLst/>
                <a:uLnTx/>
                <a:uFillTx/>
                <a:latin typeface="Times New Roman" pitchFamily="18" charset="0"/>
                <a:cs typeface="Times New Roman" pitchFamily="18" charset="0"/>
              </a:defRPr>
            </a:lvl1pPr>
          </a:lstStyle>
          <a:p>
            <a:pPr lvl="0"/>
            <a:r>
              <a:rPr lang="en-US" altLang="ja-JP" sz="800" noProof="0">
                <a:latin typeface="+mn-lt"/>
              </a:rPr>
              <a:t>(C) YCP 2024</a:t>
            </a:r>
            <a:r>
              <a:rPr lang="ja-JP" altLang="en-US" sz="800" noProof="0">
                <a:latin typeface="+mn-lt"/>
              </a:rPr>
              <a:t> </a:t>
            </a:r>
            <a:r>
              <a:rPr lang="en-US" altLang="ja-JP" sz="800" noProof="0">
                <a:latin typeface="+mn-lt"/>
              </a:rPr>
              <a:t>all rights reserved</a:t>
            </a:r>
          </a:p>
        </p:txBody>
      </p:sp>
    </p:spTree>
    <p:extLst>
      <p:ext uri="{BB962C8B-B14F-4D97-AF65-F5344CB8AC3E}">
        <p14:creationId xmlns:p14="http://schemas.microsoft.com/office/powerpoint/2010/main" val="267304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タイトルとコンテンツ">
    <p:spTree>
      <p:nvGrpSpPr>
        <p:cNvPr id="1" name=""/>
        <p:cNvGrpSpPr/>
        <p:nvPr/>
      </p:nvGrpSpPr>
      <p:grpSpPr>
        <a:xfrm>
          <a:off x="0" y="0"/>
          <a:ext cx="0" cy="0"/>
          <a:chOff x="0" y="0"/>
          <a:chExt cx="0" cy="0"/>
        </a:xfrm>
      </p:grpSpPr>
      <p:graphicFrame>
        <p:nvGraphicFramePr>
          <p:cNvPr id="4" name="オブジェクト 3" hidden="1"/>
          <p:cNvGraphicFramePr>
            <a:graphicFrameLocks noChangeAspect="1"/>
          </p:cNvGraphicFramePr>
          <p:nvPr userDrawn="1">
            <p:custDataLst>
              <p:tags r:id="rId1"/>
            </p:custData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4" name="オブジェクト 3" hidden="1"/>
                      <p:cNvPicPr/>
                      <p:nvPr/>
                    </p:nvPicPr>
                    <p:blipFill>
                      <a:blip r:embed="rId5"/>
                      <a:stretch>
                        <a:fillRect/>
                      </a:stretch>
                    </p:blipFill>
                    <p:spPr>
                      <a:xfrm>
                        <a:off x="1955" y="1588"/>
                        <a:ext cx="1954" cy="1588"/>
                      </a:xfrm>
                      <a:prstGeom prst="rect">
                        <a:avLst/>
                      </a:prstGeom>
                    </p:spPr>
                  </p:pic>
                </p:oleObj>
              </mc:Fallback>
            </mc:AlternateContent>
          </a:graphicData>
        </a:graphic>
      </p:graphicFrame>
      <p:sp>
        <p:nvSpPr>
          <p:cNvPr id="3" name="正方形/長方形 2" hidden="1"/>
          <p:cNvSpPr/>
          <p:nvPr userDrawn="1">
            <p:custDataLst>
              <p:tags r:id="rId2"/>
            </p:custDataLst>
          </p:nvPr>
        </p:nvSpPr>
        <p:spPr>
          <a:xfrm>
            <a:off x="0" y="0"/>
            <a:ext cx="195385" cy="158750"/>
          </a:xfrm>
          <a:prstGeom prst="rect">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kumimoji="1" lang="ja-JP" altLang="en-US" sz="2000" b="0" i="0" baseline="0">
              <a:solidFill>
                <a:schemeClr val="tx1"/>
              </a:solidFill>
              <a:latin typeface="Times New Roman" panose="02020603050405020304" pitchFamily="18" charset="0"/>
              <a:ea typeface="HGS明朝B" panose="02020800000000000000" pitchFamily="18" charset="-128"/>
              <a:cs typeface="+mj-cs"/>
              <a:sym typeface="Times New Roman" panose="02020603050405020304" pitchFamily="18" charset="0"/>
            </a:endParaRPr>
          </a:p>
        </p:txBody>
      </p:sp>
      <p:sp>
        <p:nvSpPr>
          <p:cNvPr id="11" name="Rectangle 2">
            <a:extLst>
              <a:ext uri="{FF2B5EF4-FFF2-40B4-BE49-F238E27FC236}">
                <a16:creationId xmlns:a16="http://schemas.microsoft.com/office/drawing/2014/main" id="{11687024-D7C4-F045-8867-88AABBCEB7C2}"/>
              </a:ext>
            </a:extLst>
          </p:cNvPr>
          <p:cNvSpPr>
            <a:spLocks noGrp="1" noChangeArrowheads="1"/>
          </p:cNvSpPr>
          <p:nvPr>
            <p:ph type="title"/>
          </p:nvPr>
        </p:nvSpPr>
        <p:spPr bwMode="auto">
          <a:xfrm>
            <a:off x="562708" y="163513"/>
            <a:ext cx="10496305" cy="831600"/>
          </a:xfrm>
          <a:prstGeom prst="rect">
            <a:avLst/>
          </a:prstGeom>
          <a:noFill/>
          <a:ln w="9525" algn="ctr">
            <a:noFill/>
            <a:miter lim="800000"/>
            <a:headEnd/>
            <a:tailEnd/>
          </a:ln>
        </p:spPr>
        <p:txBody>
          <a:bodyPr vert="horz" wrap="square" lIns="0" tIns="45713" rIns="0" bIns="45713" numCol="1" anchor="b" anchorCtr="0" compatLnSpc="1">
            <a:prstTxWarp prst="textNoShape">
              <a:avLst/>
            </a:prstTxWarp>
            <a:noAutofit/>
          </a:bodyPr>
          <a:lstStyle>
            <a:lvl1pPr algn="l">
              <a:defRPr sz="2000"/>
            </a:lvl1pPr>
          </a:lstStyle>
          <a:p>
            <a:pPr lvl="0"/>
            <a:r>
              <a:rPr lang="en-US" altLang="ja-JP"/>
              <a:t>Click to edit Master title style</a:t>
            </a:r>
          </a:p>
        </p:txBody>
      </p:sp>
      <p:cxnSp>
        <p:nvCxnSpPr>
          <p:cNvPr id="15" name="直線コネクタ 14"/>
          <p:cNvCxnSpPr/>
          <p:nvPr userDrawn="1"/>
        </p:nvCxnSpPr>
        <p:spPr>
          <a:xfrm>
            <a:off x="0" y="1052736"/>
            <a:ext cx="11039872" cy="0"/>
          </a:xfrm>
          <a:prstGeom prst="line">
            <a:avLst/>
          </a:prstGeom>
          <a:ln w="57150">
            <a:solidFill>
              <a:srgbClr val="293F55"/>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userDrawn="1"/>
        </p:nvCxnSpPr>
        <p:spPr>
          <a:xfrm>
            <a:off x="3" y="1124744"/>
            <a:ext cx="10549729" cy="0"/>
          </a:xfrm>
          <a:prstGeom prst="line">
            <a:avLst/>
          </a:prstGeom>
          <a:ln w="28575">
            <a:solidFill>
              <a:srgbClr val="293F55"/>
            </a:solidFill>
          </a:ln>
        </p:spPr>
        <p:style>
          <a:lnRef idx="1">
            <a:schemeClr val="accent1"/>
          </a:lnRef>
          <a:fillRef idx="0">
            <a:schemeClr val="accent1"/>
          </a:fillRef>
          <a:effectRef idx="0">
            <a:schemeClr val="accent1"/>
          </a:effectRef>
          <a:fontRef idx="minor">
            <a:schemeClr val="tx1"/>
          </a:fontRef>
        </p:style>
      </p:cxnSp>
      <p:pic>
        <p:nvPicPr>
          <p:cNvPr id="17" name="Picture 2" descr="C:\Users\Shunsuke Hayashi\Desktop\Yamato Capital Partners\ロゴ\yamato-rogo-tomei.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1039872" y="-77193"/>
            <a:ext cx="1280281" cy="104022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線コネクタ 20"/>
          <p:cNvCxnSpPr/>
          <p:nvPr userDrawn="1"/>
        </p:nvCxnSpPr>
        <p:spPr>
          <a:xfrm>
            <a:off x="0" y="6620212"/>
            <a:ext cx="12192000" cy="0"/>
          </a:xfrm>
          <a:prstGeom prst="line">
            <a:avLst/>
          </a:prstGeom>
          <a:ln w="28575">
            <a:solidFill>
              <a:srgbClr val="293F55"/>
            </a:solidFill>
          </a:ln>
        </p:spPr>
        <p:style>
          <a:lnRef idx="1">
            <a:schemeClr val="accent1"/>
          </a:lnRef>
          <a:fillRef idx="0">
            <a:schemeClr val="accent1"/>
          </a:fillRef>
          <a:effectRef idx="0">
            <a:schemeClr val="accent1"/>
          </a:effectRef>
          <a:fontRef idx="minor">
            <a:schemeClr val="tx1"/>
          </a:fontRef>
        </p:style>
      </p:cxnSp>
      <p:sp>
        <p:nvSpPr>
          <p:cNvPr id="13" name="フッター プレースホルダ 3"/>
          <p:cNvSpPr txBox="1">
            <a:spLocks/>
          </p:cNvSpPr>
          <p:nvPr userDrawn="1"/>
        </p:nvSpPr>
        <p:spPr>
          <a:xfrm>
            <a:off x="3215680" y="6643072"/>
            <a:ext cx="5760640" cy="216000"/>
          </a:xfrm>
          <a:prstGeom prst="rect">
            <a:avLst/>
          </a:prstGeom>
        </p:spPr>
        <p:txBody>
          <a:bodyPr vert="horz" lIns="91440" tIns="45720" rIns="91440" bIns="45720" rtlCol="0" anchor="ctr"/>
          <a:lstStyle>
            <a:defPPr>
              <a:defRPr lang="ja-JP"/>
            </a:defPPr>
            <a:lvl1pPr marR="0" lvl="0" indent="0" algn="ctr"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50000"/>
                  </a:prstClr>
                </a:solidFill>
                <a:effectLst/>
                <a:uLnTx/>
                <a:uFillTx/>
                <a:latin typeface="Times New Roman" pitchFamily="18" charset="0"/>
                <a:cs typeface="Times New Roman" pitchFamily="18" charset="0"/>
              </a:defRPr>
            </a:lvl1pPr>
          </a:lstStyle>
          <a:p>
            <a:pPr lvl="0"/>
            <a:r>
              <a:rPr lang="en-US" altLang="ja-JP" sz="900" noProof="0"/>
              <a:t>(C) YCP </a:t>
            </a:r>
            <a:r>
              <a:rPr lang="en-US" altLang="ja-JP" sz="900" noProof="0" err="1"/>
              <a:t>Solidiance</a:t>
            </a:r>
            <a:r>
              <a:rPr lang="en-US" altLang="ja-JP" sz="900" noProof="0"/>
              <a:t> International B.V. all rights reserved</a:t>
            </a:r>
          </a:p>
        </p:txBody>
      </p:sp>
    </p:spTree>
    <p:extLst>
      <p:ext uri="{BB962C8B-B14F-4D97-AF65-F5344CB8AC3E}">
        <p14:creationId xmlns:p14="http://schemas.microsoft.com/office/powerpoint/2010/main" val="2265989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graphicFrame>
        <p:nvGraphicFramePr>
          <p:cNvPr id="4" name="オブジェクト 3" hidden="1"/>
          <p:cNvGraphicFramePr>
            <a:graphicFrameLocks noChangeAspect="1"/>
          </p:cNvGraphicFramePr>
          <p:nvPr userDrawn="1">
            <p:custDataLst>
              <p:tags r:id="rId1"/>
            </p:custData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4" name="オブジェクト 3" hidden="1"/>
                      <p:cNvPicPr/>
                      <p:nvPr/>
                    </p:nvPicPr>
                    <p:blipFill>
                      <a:blip r:embed="rId5"/>
                      <a:stretch>
                        <a:fillRect/>
                      </a:stretch>
                    </p:blipFill>
                    <p:spPr>
                      <a:xfrm>
                        <a:off x="1955" y="1588"/>
                        <a:ext cx="1954" cy="1588"/>
                      </a:xfrm>
                      <a:prstGeom prst="rect">
                        <a:avLst/>
                      </a:prstGeom>
                    </p:spPr>
                  </p:pic>
                </p:oleObj>
              </mc:Fallback>
            </mc:AlternateContent>
          </a:graphicData>
        </a:graphic>
      </p:graphicFrame>
      <p:sp>
        <p:nvSpPr>
          <p:cNvPr id="3" name="正方形/長方形 2" hidden="1"/>
          <p:cNvSpPr/>
          <p:nvPr userDrawn="1">
            <p:custDataLst>
              <p:tags r:id="rId2"/>
            </p:custDataLst>
          </p:nvPr>
        </p:nvSpPr>
        <p:spPr>
          <a:xfrm>
            <a:off x="0" y="0"/>
            <a:ext cx="195385" cy="158750"/>
          </a:xfrm>
          <a:prstGeom prst="rect">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kumimoji="1" lang="ja-JP" altLang="en-US" sz="2000" b="0" i="0" baseline="0">
              <a:solidFill>
                <a:schemeClr val="tx1"/>
              </a:solidFill>
              <a:latin typeface="Times New Roman" panose="02020603050405020304" pitchFamily="18" charset="0"/>
              <a:ea typeface="HGS明朝B" panose="02020800000000000000" pitchFamily="18" charset="-128"/>
              <a:cs typeface="+mj-cs"/>
              <a:sym typeface="Times New Roman" panose="02020603050405020304" pitchFamily="18" charset="0"/>
            </a:endParaRPr>
          </a:p>
        </p:txBody>
      </p:sp>
      <p:sp>
        <p:nvSpPr>
          <p:cNvPr id="11" name="Rectangle 2">
            <a:extLst>
              <a:ext uri="{FF2B5EF4-FFF2-40B4-BE49-F238E27FC236}">
                <a16:creationId xmlns:a16="http://schemas.microsoft.com/office/drawing/2014/main" id="{11687024-D7C4-F045-8867-88AABBCEB7C2}"/>
              </a:ext>
            </a:extLst>
          </p:cNvPr>
          <p:cNvSpPr>
            <a:spLocks noGrp="1" noChangeArrowheads="1"/>
          </p:cNvSpPr>
          <p:nvPr>
            <p:ph type="title"/>
          </p:nvPr>
        </p:nvSpPr>
        <p:spPr bwMode="auto">
          <a:xfrm>
            <a:off x="562708" y="163513"/>
            <a:ext cx="10496305" cy="831600"/>
          </a:xfrm>
          <a:prstGeom prst="rect">
            <a:avLst/>
          </a:prstGeom>
          <a:noFill/>
          <a:ln w="9525" algn="ctr">
            <a:noFill/>
            <a:miter lim="800000"/>
            <a:headEnd/>
            <a:tailEnd/>
          </a:ln>
        </p:spPr>
        <p:txBody>
          <a:bodyPr vert="horz" wrap="square" lIns="0" tIns="45713" rIns="0" bIns="45713" numCol="1" anchor="b" anchorCtr="0" compatLnSpc="1">
            <a:prstTxWarp prst="textNoShape">
              <a:avLst/>
            </a:prstTxWarp>
            <a:noAutofit/>
          </a:bodyPr>
          <a:lstStyle>
            <a:lvl1pPr algn="l">
              <a:defRPr sz="2000">
                <a:latin typeface="+mj-lt"/>
                <a:ea typeface="HGPMinchoB" panose="02020800000000000000" pitchFamily="18" charset="-128"/>
              </a:defRPr>
            </a:lvl1pPr>
          </a:lstStyle>
          <a:p>
            <a:pPr lvl="0"/>
            <a:r>
              <a:rPr lang="en-US" altLang="ja-JP"/>
              <a:t>Click to edit Master title style</a:t>
            </a:r>
          </a:p>
        </p:txBody>
      </p:sp>
      <p:cxnSp>
        <p:nvCxnSpPr>
          <p:cNvPr id="15" name="直線コネクタ 14"/>
          <p:cNvCxnSpPr/>
          <p:nvPr userDrawn="1"/>
        </p:nvCxnSpPr>
        <p:spPr>
          <a:xfrm>
            <a:off x="0" y="1052736"/>
            <a:ext cx="11039872" cy="0"/>
          </a:xfrm>
          <a:prstGeom prst="line">
            <a:avLst/>
          </a:prstGeom>
          <a:ln w="57150">
            <a:solidFill>
              <a:srgbClr val="293F55"/>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userDrawn="1"/>
        </p:nvCxnSpPr>
        <p:spPr>
          <a:xfrm>
            <a:off x="3" y="1124744"/>
            <a:ext cx="10549729" cy="0"/>
          </a:xfrm>
          <a:prstGeom prst="line">
            <a:avLst/>
          </a:prstGeom>
          <a:ln w="28575">
            <a:solidFill>
              <a:srgbClr val="293F55"/>
            </a:solidFill>
          </a:ln>
        </p:spPr>
        <p:style>
          <a:lnRef idx="1">
            <a:schemeClr val="accent1"/>
          </a:lnRef>
          <a:fillRef idx="0">
            <a:schemeClr val="accent1"/>
          </a:fillRef>
          <a:effectRef idx="0">
            <a:schemeClr val="accent1"/>
          </a:effectRef>
          <a:fontRef idx="minor">
            <a:schemeClr val="tx1"/>
          </a:fontRef>
        </p:style>
      </p:cxnSp>
      <p:pic>
        <p:nvPicPr>
          <p:cNvPr id="17" name="Picture 2" descr="C:\Users\Shunsuke Hayashi\Desktop\Yamato Capital Partners\ロゴ\yamato-rogo-tomei.png"/>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1039872" y="-77193"/>
            <a:ext cx="1280281" cy="104022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線コネクタ 20"/>
          <p:cNvCxnSpPr/>
          <p:nvPr userDrawn="1"/>
        </p:nvCxnSpPr>
        <p:spPr>
          <a:xfrm>
            <a:off x="0" y="6620212"/>
            <a:ext cx="12192000" cy="0"/>
          </a:xfrm>
          <a:prstGeom prst="line">
            <a:avLst/>
          </a:prstGeom>
          <a:ln w="28575">
            <a:solidFill>
              <a:srgbClr val="293F55"/>
            </a:solidFill>
          </a:ln>
        </p:spPr>
        <p:style>
          <a:lnRef idx="1">
            <a:schemeClr val="accent1"/>
          </a:lnRef>
          <a:fillRef idx="0">
            <a:schemeClr val="accent1"/>
          </a:fillRef>
          <a:effectRef idx="0">
            <a:schemeClr val="accent1"/>
          </a:effectRef>
          <a:fontRef idx="minor">
            <a:schemeClr val="tx1"/>
          </a:fontRef>
        </p:style>
      </p:cxnSp>
      <p:sp>
        <p:nvSpPr>
          <p:cNvPr id="13" name="フッター プレースホルダ 3"/>
          <p:cNvSpPr txBox="1">
            <a:spLocks/>
          </p:cNvSpPr>
          <p:nvPr userDrawn="1"/>
        </p:nvSpPr>
        <p:spPr>
          <a:xfrm>
            <a:off x="3215680" y="6643072"/>
            <a:ext cx="5760640" cy="216000"/>
          </a:xfrm>
          <a:prstGeom prst="rect">
            <a:avLst/>
          </a:prstGeom>
        </p:spPr>
        <p:txBody>
          <a:bodyPr vert="horz" lIns="91440" tIns="45720" rIns="91440" bIns="45720" rtlCol="0" anchor="ctr"/>
          <a:lstStyle>
            <a:defPPr>
              <a:defRPr lang="ja-JP"/>
            </a:defPPr>
            <a:lvl1pPr marR="0" lvl="0" indent="0" algn="ctr"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50000"/>
                  </a:prstClr>
                </a:solidFill>
                <a:effectLst/>
                <a:uLnTx/>
                <a:uFillTx/>
                <a:latin typeface="Times New Roman" pitchFamily="18" charset="0"/>
                <a:cs typeface="Times New Roman" pitchFamily="18" charset="0"/>
              </a:defRPr>
            </a:lvl1pPr>
          </a:lstStyle>
          <a:p>
            <a:pPr lvl="0"/>
            <a:r>
              <a:rPr lang="en-US" altLang="ja-JP" sz="900" noProof="0">
                <a:latin typeface="+mj-lt"/>
                <a:ea typeface="HGPMinchoB" panose="02020800000000000000" pitchFamily="18" charset="-128"/>
              </a:rPr>
              <a:t>(C) YCP </a:t>
            </a:r>
            <a:r>
              <a:rPr lang="en-US" altLang="ja-JP" sz="900" noProof="0" err="1">
                <a:latin typeface="+mj-lt"/>
                <a:ea typeface="HGPMinchoB" panose="02020800000000000000" pitchFamily="18" charset="-128"/>
              </a:rPr>
              <a:t>Solidiance</a:t>
            </a:r>
            <a:r>
              <a:rPr lang="en-US" altLang="ja-JP" sz="900" noProof="0">
                <a:latin typeface="+mj-lt"/>
                <a:ea typeface="HGPMinchoB" panose="02020800000000000000" pitchFamily="18" charset="-128"/>
              </a:rPr>
              <a:t> International B.V. all rights reserved</a:t>
            </a:r>
          </a:p>
        </p:txBody>
      </p:sp>
    </p:spTree>
    <p:extLst>
      <p:ext uri="{BB962C8B-B14F-4D97-AF65-F5344CB8AC3E}">
        <p14:creationId xmlns:p14="http://schemas.microsoft.com/office/powerpoint/2010/main" val="463923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オブジェクト 6" hidden="1"/>
          <p:cNvGraphicFramePr>
            <a:graphicFrameLocks/>
          </p:cNvGraphicFramePr>
          <p:nvPr>
            <p:custDataLst>
              <p:tags r:id="rId10"/>
            </p:custDataLst>
            <p:extLst>
              <p:ext uri="{D42A27DB-BD31-4B8C-83A1-F6EECF244321}">
                <p14:modId xmlns:p14="http://schemas.microsoft.com/office/powerpoint/2010/main" val="2109017777"/>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11" imgW="270" imgH="270" progId="TCLayout.ActiveDocument.1">
                  <p:embed/>
                </p:oleObj>
              </mc:Choice>
              <mc:Fallback>
                <p:oleObj name="think-cell Slide" r:id="rId11" imgW="270" imgH="270" progId="TCLayout.ActiveDocument.1">
                  <p:embed/>
                  <p:pic>
                    <p:nvPicPr>
                      <p:cNvPr id="7" name="オブジェクト 6" hidden="1"/>
                      <p:cNvPicPr/>
                      <p:nvPr/>
                    </p:nvPicPr>
                    <p:blipFill>
                      <a:blip r:embed="rId12"/>
                      <a:stretch>
                        <a:fillRect/>
                      </a:stretch>
                    </p:blipFill>
                    <p:spPr>
                      <a:xfrm>
                        <a:off x="1955" y="1589"/>
                        <a:ext cx="1953" cy="1587"/>
                      </a:xfrm>
                      <a:prstGeom prst="rect">
                        <a:avLst/>
                      </a:prstGeom>
                    </p:spPr>
                  </p:pic>
                </p:oleObj>
              </mc:Fallback>
            </mc:AlternateContent>
          </a:graphicData>
        </a:graphic>
      </p:graphicFrame>
      <p:sp>
        <p:nvSpPr>
          <p:cNvPr id="9" name="スライド番号プレースホルダー 5"/>
          <p:cNvSpPr txBox="1">
            <a:spLocks/>
          </p:cNvSpPr>
          <p:nvPr userDrawn="1"/>
        </p:nvSpPr>
        <p:spPr>
          <a:xfrm>
            <a:off x="9347446" y="6662180"/>
            <a:ext cx="2844554" cy="187200"/>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algn="r" defTabSz="914400" rtl="0" eaLnBrk="1" latinLnBrk="0" hangingPunct="1"/>
            <a:fld id="{1B6CB131-81F5-444E-A2E5-043B608EAE32}" type="slidenum">
              <a:rPr kumimoji="1" lang="ja-JP" altLang="en-US" sz="1000" kern="1200" smtClean="0">
                <a:solidFill>
                  <a:schemeClr val="tx1"/>
                </a:solidFill>
                <a:latin typeface="Segoe UI" panose="020B0502040204020203" pitchFamily="34" charset="0"/>
                <a:ea typeface="+mn-ea"/>
                <a:cs typeface="Segoe UI" panose="020B0502040204020203" pitchFamily="34" charset="0"/>
              </a:rPr>
              <a:pPr marL="0" algn="r" defTabSz="914400" rtl="0" eaLnBrk="1" latinLnBrk="0" hangingPunct="1"/>
              <a:t>‹#›</a:t>
            </a:fld>
            <a:endParaRPr kumimoji="1" lang="ja-JP" altLang="en-US" sz="1000" kern="1200">
              <a:solidFill>
                <a:schemeClr val="tx1"/>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50488687"/>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9" r:id="rId7"/>
    <p:sldLayoutId id="2147484060" r:id="rId8"/>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45">
          <p15:clr>
            <a:srgbClr val="F26B43"/>
          </p15:clr>
        </p15:guide>
        <p15:guide id="2" pos="211">
          <p15:clr>
            <a:srgbClr val="F26B43"/>
          </p15:clr>
        </p15:guide>
        <p15:guide id="3" pos="7469">
          <p15:clr>
            <a:srgbClr val="F26B43"/>
          </p15:clr>
        </p15:guide>
        <p15:guide id="4" orient="horz" pos="3838">
          <p15:clr>
            <a:srgbClr val="F26B43"/>
          </p15:clr>
        </p15:guide>
        <p15:guide id="5" orient="horz" pos="3997">
          <p15:clr>
            <a:srgbClr val="F26B43"/>
          </p15:clr>
        </p15:guide>
        <p15:guide id="7" pos="3840">
          <p15:clr>
            <a:srgbClr val="F26B43"/>
          </p15:clr>
        </p15:guide>
        <p15:guide id="8" pos="3952">
          <p15:clr>
            <a:srgbClr val="F26B43"/>
          </p15:clr>
        </p15:guide>
        <p15:guide id="9" pos="372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6" Type="http://schemas.openxmlformats.org/officeDocument/2006/relationships/tags" Target="../tags/tag39.xml"/><Relationship Id="rId21" Type="http://schemas.openxmlformats.org/officeDocument/2006/relationships/tags" Target="../tags/tag34.xml"/><Relationship Id="rId42" Type="http://schemas.openxmlformats.org/officeDocument/2006/relationships/tags" Target="../tags/tag55.xml"/><Relationship Id="rId47" Type="http://schemas.openxmlformats.org/officeDocument/2006/relationships/tags" Target="../tags/tag60.xml"/><Relationship Id="rId63" Type="http://schemas.openxmlformats.org/officeDocument/2006/relationships/tags" Target="../tags/tag76.xml"/><Relationship Id="rId68" Type="http://schemas.openxmlformats.org/officeDocument/2006/relationships/tags" Target="../tags/tag81.xml"/><Relationship Id="rId2" Type="http://schemas.openxmlformats.org/officeDocument/2006/relationships/tags" Target="../tags/tag15.xml"/><Relationship Id="rId16" Type="http://schemas.openxmlformats.org/officeDocument/2006/relationships/tags" Target="../tags/tag29.xml"/><Relationship Id="rId29" Type="http://schemas.openxmlformats.org/officeDocument/2006/relationships/tags" Target="../tags/tag42.xml"/><Relationship Id="rId11" Type="http://schemas.openxmlformats.org/officeDocument/2006/relationships/tags" Target="../tags/tag24.xml"/><Relationship Id="rId24" Type="http://schemas.openxmlformats.org/officeDocument/2006/relationships/tags" Target="../tags/tag37.xml"/><Relationship Id="rId32" Type="http://schemas.openxmlformats.org/officeDocument/2006/relationships/tags" Target="../tags/tag45.xml"/><Relationship Id="rId37" Type="http://schemas.openxmlformats.org/officeDocument/2006/relationships/tags" Target="../tags/tag50.xml"/><Relationship Id="rId40" Type="http://schemas.openxmlformats.org/officeDocument/2006/relationships/tags" Target="../tags/tag53.xml"/><Relationship Id="rId45" Type="http://schemas.openxmlformats.org/officeDocument/2006/relationships/tags" Target="../tags/tag58.xml"/><Relationship Id="rId53" Type="http://schemas.openxmlformats.org/officeDocument/2006/relationships/tags" Target="../tags/tag66.xml"/><Relationship Id="rId58" Type="http://schemas.openxmlformats.org/officeDocument/2006/relationships/tags" Target="../tags/tag71.xml"/><Relationship Id="rId66" Type="http://schemas.openxmlformats.org/officeDocument/2006/relationships/tags" Target="../tags/tag79.xml"/><Relationship Id="rId74" Type="http://schemas.openxmlformats.org/officeDocument/2006/relationships/image" Target="../media/image12.emf"/><Relationship Id="rId5" Type="http://schemas.openxmlformats.org/officeDocument/2006/relationships/tags" Target="../tags/tag18.xml"/><Relationship Id="rId61" Type="http://schemas.openxmlformats.org/officeDocument/2006/relationships/tags" Target="../tags/tag74.xml"/><Relationship Id="rId19" Type="http://schemas.openxmlformats.org/officeDocument/2006/relationships/tags" Target="../tags/tag32.xml"/><Relationship Id="rId14" Type="http://schemas.openxmlformats.org/officeDocument/2006/relationships/tags" Target="../tags/tag27.xml"/><Relationship Id="rId22" Type="http://schemas.openxmlformats.org/officeDocument/2006/relationships/tags" Target="../tags/tag35.xml"/><Relationship Id="rId27" Type="http://schemas.openxmlformats.org/officeDocument/2006/relationships/tags" Target="../tags/tag40.xml"/><Relationship Id="rId30" Type="http://schemas.openxmlformats.org/officeDocument/2006/relationships/tags" Target="../tags/tag43.xml"/><Relationship Id="rId35" Type="http://schemas.openxmlformats.org/officeDocument/2006/relationships/tags" Target="../tags/tag48.xml"/><Relationship Id="rId43" Type="http://schemas.openxmlformats.org/officeDocument/2006/relationships/tags" Target="../tags/tag56.xml"/><Relationship Id="rId48" Type="http://schemas.openxmlformats.org/officeDocument/2006/relationships/tags" Target="../tags/tag61.xml"/><Relationship Id="rId56" Type="http://schemas.openxmlformats.org/officeDocument/2006/relationships/tags" Target="../tags/tag69.xml"/><Relationship Id="rId64" Type="http://schemas.openxmlformats.org/officeDocument/2006/relationships/tags" Target="../tags/tag77.xml"/><Relationship Id="rId69" Type="http://schemas.openxmlformats.org/officeDocument/2006/relationships/tags" Target="../tags/tag82.xml"/><Relationship Id="rId8" Type="http://schemas.openxmlformats.org/officeDocument/2006/relationships/tags" Target="../tags/tag21.xml"/><Relationship Id="rId51" Type="http://schemas.openxmlformats.org/officeDocument/2006/relationships/tags" Target="../tags/tag64.xml"/><Relationship Id="rId72" Type="http://schemas.openxmlformats.org/officeDocument/2006/relationships/notesSlide" Target="../notesSlides/notesSlide10.xml"/><Relationship Id="rId3" Type="http://schemas.openxmlformats.org/officeDocument/2006/relationships/tags" Target="../tags/tag16.xml"/><Relationship Id="rId12" Type="http://schemas.openxmlformats.org/officeDocument/2006/relationships/tags" Target="../tags/tag25.xml"/><Relationship Id="rId17" Type="http://schemas.openxmlformats.org/officeDocument/2006/relationships/tags" Target="../tags/tag30.xml"/><Relationship Id="rId25" Type="http://schemas.openxmlformats.org/officeDocument/2006/relationships/tags" Target="../tags/tag38.xml"/><Relationship Id="rId33" Type="http://schemas.openxmlformats.org/officeDocument/2006/relationships/tags" Target="../tags/tag46.xml"/><Relationship Id="rId38" Type="http://schemas.openxmlformats.org/officeDocument/2006/relationships/tags" Target="../tags/tag51.xml"/><Relationship Id="rId46" Type="http://schemas.openxmlformats.org/officeDocument/2006/relationships/tags" Target="../tags/tag59.xml"/><Relationship Id="rId59" Type="http://schemas.openxmlformats.org/officeDocument/2006/relationships/tags" Target="../tags/tag72.xml"/><Relationship Id="rId67" Type="http://schemas.openxmlformats.org/officeDocument/2006/relationships/tags" Target="../tags/tag80.xml"/><Relationship Id="rId20" Type="http://schemas.openxmlformats.org/officeDocument/2006/relationships/tags" Target="../tags/tag33.xml"/><Relationship Id="rId41" Type="http://schemas.openxmlformats.org/officeDocument/2006/relationships/tags" Target="../tags/tag54.xml"/><Relationship Id="rId54" Type="http://schemas.openxmlformats.org/officeDocument/2006/relationships/tags" Target="../tags/tag67.xml"/><Relationship Id="rId62" Type="http://schemas.openxmlformats.org/officeDocument/2006/relationships/tags" Target="../tags/tag75.xml"/><Relationship Id="rId70" Type="http://schemas.openxmlformats.org/officeDocument/2006/relationships/tags" Target="../tags/tag83.xml"/><Relationship Id="rId75" Type="http://schemas.openxmlformats.org/officeDocument/2006/relationships/chart" Target="../charts/chart1.xml"/><Relationship Id="rId1" Type="http://schemas.openxmlformats.org/officeDocument/2006/relationships/tags" Target="../tags/tag14.xml"/><Relationship Id="rId6" Type="http://schemas.openxmlformats.org/officeDocument/2006/relationships/tags" Target="../tags/tag19.xml"/><Relationship Id="rId15" Type="http://schemas.openxmlformats.org/officeDocument/2006/relationships/tags" Target="../tags/tag28.xml"/><Relationship Id="rId23" Type="http://schemas.openxmlformats.org/officeDocument/2006/relationships/tags" Target="../tags/tag36.xml"/><Relationship Id="rId28" Type="http://schemas.openxmlformats.org/officeDocument/2006/relationships/tags" Target="../tags/tag41.xml"/><Relationship Id="rId36" Type="http://schemas.openxmlformats.org/officeDocument/2006/relationships/tags" Target="../tags/tag49.xml"/><Relationship Id="rId49" Type="http://schemas.openxmlformats.org/officeDocument/2006/relationships/tags" Target="../tags/tag62.xml"/><Relationship Id="rId57" Type="http://schemas.openxmlformats.org/officeDocument/2006/relationships/tags" Target="../tags/tag70.xml"/><Relationship Id="rId10" Type="http://schemas.openxmlformats.org/officeDocument/2006/relationships/tags" Target="../tags/tag23.xml"/><Relationship Id="rId31" Type="http://schemas.openxmlformats.org/officeDocument/2006/relationships/tags" Target="../tags/tag44.xml"/><Relationship Id="rId44" Type="http://schemas.openxmlformats.org/officeDocument/2006/relationships/tags" Target="../tags/tag57.xml"/><Relationship Id="rId52" Type="http://schemas.openxmlformats.org/officeDocument/2006/relationships/tags" Target="../tags/tag65.xml"/><Relationship Id="rId60" Type="http://schemas.openxmlformats.org/officeDocument/2006/relationships/tags" Target="../tags/tag73.xml"/><Relationship Id="rId65" Type="http://schemas.openxmlformats.org/officeDocument/2006/relationships/tags" Target="../tags/tag78.xml"/><Relationship Id="rId73" Type="http://schemas.openxmlformats.org/officeDocument/2006/relationships/oleObject" Target="../embeddings/oleObject6.bin"/><Relationship Id="rId4" Type="http://schemas.openxmlformats.org/officeDocument/2006/relationships/tags" Target="../tags/tag17.xml"/><Relationship Id="rId9" Type="http://schemas.openxmlformats.org/officeDocument/2006/relationships/tags" Target="../tags/tag22.xml"/><Relationship Id="rId13" Type="http://schemas.openxmlformats.org/officeDocument/2006/relationships/tags" Target="../tags/tag26.xml"/><Relationship Id="rId18" Type="http://schemas.openxmlformats.org/officeDocument/2006/relationships/tags" Target="../tags/tag31.xml"/><Relationship Id="rId39" Type="http://schemas.openxmlformats.org/officeDocument/2006/relationships/tags" Target="../tags/tag52.xml"/><Relationship Id="rId34" Type="http://schemas.openxmlformats.org/officeDocument/2006/relationships/tags" Target="../tags/tag47.xml"/><Relationship Id="rId50" Type="http://schemas.openxmlformats.org/officeDocument/2006/relationships/tags" Target="../tags/tag63.xml"/><Relationship Id="rId55" Type="http://schemas.openxmlformats.org/officeDocument/2006/relationships/tags" Target="../tags/tag68.xml"/><Relationship Id="rId7" Type="http://schemas.openxmlformats.org/officeDocument/2006/relationships/tags" Target="../tags/tag20.xml"/><Relationship Id="rId7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6" Type="http://schemas.openxmlformats.org/officeDocument/2006/relationships/tags" Target="../tags/tag109.xml"/><Relationship Id="rId21" Type="http://schemas.openxmlformats.org/officeDocument/2006/relationships/tags" Target="../tags/tag104.xml"/><Relationship Id="rId42" Type="http://schemas.openxmlformats.org/officeDocument/2006/relationships/tags" Target="../tags/tag125.xml"/><Relationship Id="rId47" Type="http://schemas.openxmlformats.org/officeDocument/2006/relationships/tags" Target="../tags/tag130.xml"/><Relationship Id="rId63" Type="http://schemas.openxmlformats.org/officeDocument/2006/relationships/tags" Target="../tags/tag146.xml"/><Relationship Id="rId68" Type="http://schemas.openxmlformats.org/officeDocument/2006/relationships/oleObject" Target="../embeddings/oleObject7.bin"/><Relationship Id="rId7" Type="http://schemas.openxmlformats.org/officeDocument/2006/relationships/tags" Target="../tags/tag90.xml"/><Relationship Id="rId71" Type="http://schemas.openxmlformats.org/officeDocument/2006/relationships/chart" Target="../charts/chart2.xml"/><Relationship Id="rId2" Type="http://schemas.openxmlformats.org/officeDocument/2006/relationships/tags" Target="../tags/tag85.xml"/><Relationship Id="rId16" Type="http://schemas.openxmlformats.org/officeDocument/2006/relationships/tags" Target="../tags/tag99.xml"/><Relationship Id="rId29" Type="http://schemas.openxmlformats.org/officeDocument/2006/relationships/tags" Target="../tags/tag112.xml"/><Relationship Id="rId11" Type="http://schemas.openxmlformats.org/officeDocument/2006/relationships/tags" Target="../tags/tag94.xml"/><Relationship Id="rId24" Type="http://schemas.openxmlformats.org/officeDocument/2006/relationships/tags" Target="../tags/tag107.xml"/><Relationship Id="rId32" Type="http://schemas.openxmlformats.org/officeDocument/2006/relationships/tags" Target="../tags/tag115.xml"/><Relationship Id="rId37" Type="http://schemas.openxmlformats.org/officeDocument/2006/relationships/tags" Target="../tags/tag120.xml"/><Relationship Id="rId40" Type="http://schemas.openxmlformats.org/officeDocument/2006/relationships/tags" Target="../tags/tag123.xml"/><Relationship Id="rId45" Type="http://schemas.openxmlformats.org/officeDocument/2006/relationships/tags" Target="../tags/tag128.xml"/><Relationship Id="rId53" Type="http://schemas.openxmlformats.org/officeDocument/2006/relationships/tags" Target="../tags/tag136.xml"/><Relationship Id="rId58" Type="http://schemas.openxmlformats.org/officeDocument/2006/relationships/tags" Target="../tags/tag141.xml"/><Relationship Id="rId66" Type="http://schemas.openxmlformats.org/officeDocument/2006/relationships/slideLayout" Target="../slideLayouts/slideLayout1.xml"/><Relationship Id="rId5" Type="http://schemas.openxmlformats.org/officeDocument/2006/relationships/tags" Target="../tags/tag88.xml"/><Relationship Id="rId61" Type="http://schemas.openxmlformats.org/officeDocument/2006/relationships/tags" Target="../tags/tag144.xml"/><Relationship Id="rId19" Type="http://schemas.openxmlformats.org/officeDocument/2006/relationships/tags" Target="../tags/tag102.xml"/><Relationship Id="rId14" Type="http://schemas.openxmlformats.org/officeDocument/2006/relationships/tags" Target="../tags/tag97.xml"/><Relationship Id="rId22" Type="http://schemas.openxmlformats.org/officeDocument/2006/relationships/tags" Target="../tags/tag105.xml"/><Relationship Id="rId27" Type="http://schemas.openxmlformats.org/officeDocument/2006/relationships/tags" Target="../tags/tag110.xml"/><Relationship Id="rId30" Type="http://schemas.openxmlformats.org/officeDocument/2006/relationships/tags" Target="../tags/tag113.xml"/><Relationship Id="rId35" Type="http://schemas.openxmlformats.org/officeDocument/2006/relationships/tags" Target="../tags/tag118.xml"/><Relationship Id="rId43" Type="http://schemas.openxmlformats.org/officeDocument/2006/relationships/tags" Target="../tags/tag126.xml"/><Relationship Id="rId48" Type="http://schemas.openxmlformats.org/officeDocument/2006/relationships/tags" Target="../tags/tag131.xml"/><Relationship Id="rId56" Type="http://schemas.openxmlformats.org/officeDocument/2006/relationships/tags" Target="../tags/tag139.xml"/><Relationship Id="rId64" Type="http://schemas.openxmlformats.org/officeDocument/2006/relationships/tags" Target="../tags/tag147.xml"/><Relationship Id="rId69" Type="http://schemas.openxmlformats.org/officeDocument/2006/relationships/image" Target="../media/image12.emf"/><Relationship Id="rId8" Type="http://schemas.openxmlformats.org/officeDocument/2006/relationships/tags" Target="../tags/tag91.xml"/><Relationship Id="rId51" Type="http://schemas.openxmlformats.org/officeDocument/2006/relationships/tags" Target="../tags/tag134.xml"/><Relationship Id="rId72" Type="http://schemas.openxmlformats.org/officeDocument/2006/relationships/image" Target="../media/image13.png"/><Relationship Id="rId3" Type="http://schemas.openxmlformats.org/officeDocument/2006/relationships/tags" Target="../tags/tag86.xml"/><Relationship Id="rId12" Type="http://schemas.openxmlformats.org/officeDocument/2006/relationships/tags" Target="../tags/tag95.xml"/><Relationship Id="rId17" Type="http://schemas.openxmlformats.org/officeDocument/2006/relationships/tags" Target="../tags/tag100.xml"/><Relationship Id="rId25" Type="http://schemas.openxmlformats.org/officeDocument/2006/relationships/tags" Target="../tags/tag108.xml"/><Relationship Id="rId33" Type="http://schemas.openxmlformats.org/officeDocument/2006/relationships/tags" Target="../tags/tag116.xml"/><Relationship Id="rId38" Type="http://schemas.openxmlformats.org/officeDocument/2006/relationships/tags" Target="../tags/tag121.xml"/><Relationship Id="rId46" Type="http://schemas.openxmlformats.org/officeDocument/2006/relationships/tags" Target="../tags/tag129.xml"/><Relationship Id="rId59" Type="http://schemas.openxmlformats.org/officeDocument/2006/relationships/tags" Target="../tags/tag142.xml"/><Relationship Id="rId67" Type="http://schemas.openxmlformats.org/officeDocument/2006/relationships/notesSlide" Target="../notesSlides/notesSlide11.xml"/><Relationship Id="rId20" Type="http://schemas.openxmlformats.org/officeDocument/2006/relationships/tags" Target="../tags/tag103.xml"/><Relationship Id="rId41" Type="http://schemas.openxmlformats.org/officeDocument/2006/relationships/tags" Target="../tags/tag124.xml"/><Relationship Id="rId54" Type="http://schemas.openxmlformats.org/officeDocument/2006/relationships/tags" Target="../tags/tag137.xml"/><Relationship Id="rId62" Type="http://schemas.openxmlformats.org/officeDocument/2006/relationships/tags" Target="../tags/tag145.xml"/><Relationship Id="rId70" Type="http://schemas.openxmlformats.org/officeDocument/2006/relationships/chart" Target="../charts/chart3.xml"/><Relationship Id="rId1" Type="http://schemas.openxmlformats.org/officeDocument/2006/relationships/tags" Target="../tags/tag84.xml"/><Relationship Id="rId6" Type="http://schemas.openxmlformats.org/officeDocument/2006/relationships/tags" Target="../tags/tag89.xml"/><Relationship Id="rId15" Type="http://schemas.openxmlformats.org/officeDocument/2006/relationships/tags" Target="../tags/tag98.xml"/><Relationship Id="rId23" Type="http://schemas.openxmlformats.org/officeDocument/2006/relationships/tags" Target="../tags/tag106.xml"/><Relationship Id="rId28" Type="http://schemas.openxmlformats.org/officeDocument/2006/relationships/tags" Target="../tags/tag111.xml"/><Relationship Id="rId36" Type="http://schemas.openxmlformats.org/officeDocument/2006/relationships/tags" Target="../tags/tag119.xml"/><Relationship Id="rId49" Type="http://schemas.openxmlformats.org/officeDocument/2006/relationships/tags" Target="../tags/tag132.xml"/><Relationship Id="rId57" Type="http://schemas.openxmlformats.org/officeDocument/2006/relationships/tags" Target="../tags/tag140.xml"/><Relationship Id="rId10" Type="http://schemas.openxmlformats.org/officeDocument/2006/relationships/tags" Target="../tags/tag93.xml"/><Relationship Id="rId31" Type="http://schemas.openxmlformats.org/officeDocument/2006/relationships/tags" Target="../tags/tag114.xml"/><Relationship Id="rId44" Type="http://schemas.openxmlformats.org/officeDocument/2006/relationships/tags" Target="../tags/tag127.xml"/><Relationship Id="rId52" Type="http://schemas.openxmlformats.org/officeDocument/2006/relationships/tags" Target="../tags/tag135.xml"/><Relationship Id="rId60" Type="http://schemas.openxmlformats.org/officeDocument/2006/relationships/tags" Target="../tags/tag143.xml"/><Relationship Id="rId65" Type="http://schemas.openxmlformats.org/officeDocument/2006/relationships/tags" Target="../tags/tag148.xml"/><Relationship Id="rId4" Type="http://schemas.openxmlformats.org/officeDocument/2006/relationships/tags" Target="../tags/tag87.xml"/><Relationship Id="rId9" Type="http://schemas.openxmlformats.org/officeDocument/2006/relationships/tags" Target="../tags/tag92.xml"/><Relationship Id="rId13" Type="http://schemas.openxmlformats.org/officeDocument/2006/relationships/tags" Target="../tags/tag96.xml"/><Relationship Id="rId18" Type="http://schemas.openxmlformats.org/officeDocument/2006/relationships/tags" Target="../tags/tag101.xml"/><Relationship Id="rId39" Type="http://schemas.openxmlformats.org/officeDocument/2006/relationships/tags" Target="../tags/tag122.xml"/><Relationship Id="rId34" Type="http://schemas.openxmlformats.org/officeDocument/2006/relationships/tags" Target="../tags/tag117.xml"/><Relationship Id="rId50" Type="http://schemas.openxmlformats.org/officeDocument/2006/relationships/tags" Target="../tags/tag133.xml"/><Relationship Id="rId55" Type="http://schemas.openxmlformats.org/officeDocument/2006/relationships/tags" Target="../tags/tag138.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2.xml"/><Relationship Id="rId7"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149.xml"/><Relationship Id="rId6" Type="http://schemas.openxmlformats.org/officeDocument/2006/relationships/image" Target="../media/image12.emf"/><Relationship Id="rId5" Type="http://schemas.openxmlformats.org/officeDocument/2006/relationships/oleObject" Target="../embeddings/oleObject8.bin"/><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hart" Target="../charts/chart4.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12.emf"/><Relationship Id="rId5" Type="http://schemas.openxmlformats.org/officeDocument/2006/relationships/oleObject" Target="../embeddings/oleObject10.bin"/><Relationship Id="rId4" Type="http://schemas.openxmlformats.org/officeDocument/2006/relationships/notesSlide" Target="../notesSlides/notesSlide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50.xml"/><Relationship Id="rId6" Type="http://schemas.openxmlformats.org/officeDocument/2006/relationships/chart" Target="../charts/chart5.xml"/><Relationship Id="rId5" Type="http://schemas.openxmlformats.org/officeDocument/2006/relationships/image" Target="../media/image12.emf"/><Relationship Id="rId4" Type="http://schemas.openxmlformats.org/officeDocument/2006/relationships/oleObject" Target="../embeddings/oleObject9.bin"/></Relationships>
</file>

<file path=ppt/slides/_rels/slide15.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tags" Target="../tags/tag165.xml"/><Relationship Id="rId18" Type="http://schemas.openxmlformats.org/officeDocument/2006/relationships/tags" Target="../tags/tag170.xml"/><Relationship Id="rId3" Type="http://schemas.openxmlformats.org/officeDocument/2006/relationships/tags" Target="../tags/tag155.xml"/><Relationship Id="rId21" Type="http://schemas.openxmlformats.org/officeDocument/2006/relationships/notesSlide" Target="../notesSlides/notesSlide15.xml"/><Relationship Id="rId7" Type="http://schemas.openxmlformats.org/officeDocument/2006/relationships/tags" Target="../tags/tag159.xml"/><Relationship Id="rId12" Type="http://schemas.openxmlformats.org/officeDocument/2006/relationships/tags" Target="../tags/tag164.xml"/><Relationship Id="rId17" Type="http://schemas.openxmlformats.org/officeDocument/2006/relationships/tags" Target="../tags/tag169.xml"/><Relationship Id="rId2" Type="http://schemas.openxmlformats.org/officeDocument/2006/relationships/tags" Target="../tags/tag154.xml"/><Relationship Id="rId16" Type="http://schemas.openxmlformats.org/officeDocument/2006/relationships/tags" Target="../tags/tag168.xml"/><Relationship Id="rId20" Type="http://schemas.openxmlformats.org/officeDocument/2006/relationships/slideLayout" Target="../slideLayouts/slideLayout1.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24" Type="http://schemas.openxmlformats.org/officeDocument/2006/relationships/chart" Target="../charts/chart6.xml"/><Relationship Id="rId5" Type="http://schemas.openxmlformats.org/officeDocument/2006/relationships/tags" Target="../tags/tag157.xml"/><Relationship Id="rId15" Type="http://schemas.openxmlformats.org/officeDocument/2006/relationships/tags" Target="../tags/tag167.xml"/><Relationship Id="rId23" Type="http://schemas.openxmlformats.org/officeDocument/2006/relationships/image" Target="../media/image12.emf"/><Relationship Id="rId10" Type="http://schemas.openxmlformats.org/officeDocument/2006/relationships/tags" Target="../tags/tag162.xml"/><Relationship Id="rId19" Type="http://schemas.openxmlformats.org/officeDocument/2006/relationships/tags" Target="../tags/tag171.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 Id="rId22" Type="http://schemas.openxmlformats.org/officeDocument/2006/relationships/oleObject" Target="../embeddings/oleObject11.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6.xml"/><Relationship Id="rId1" Type="http://schemas.openxmlformats.org/officeDocument/2006/relationships/slideLayout" Target="../slideLayouts/slideLayout1.xml"/><Relationship Id="rId4" Type="http://schemas.openxmlformats.org/officeDocument/2006/relationships/slide" Target="slide21.xml"/></Relationships>
</file>

<file path=ppt/slides/_rels/slide30.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31.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3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3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slide" Target="slide22.xml"/><Relationship Id="rId5" Type="http://schemas.openxmlformats.org/officeDocument/2006/relationships/slide" Target="slide15.xml"/><Relationship Id="rId4" Type="http://schemas.openxmlformats.org/officeDocument/2006/relationships/slide" Target="slide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テキスト プレースホルダー 2">
            <a:extLst>
              <a:ext uri="{FF2B5EF4-FFF2-40B4-BE49-F238E27FC236}">
                <a16:creationId xmlns:a16="http://schemas.microsoft.com/office/drawing/2014/main" id="{424242F3-F41C-189F-0EB1-3F5DE15E206D}"/>
              </a:ext>
            </a:extLst>
          </p:cNvPr>
          <p:cNvSpPr txBox="1">
            <a:spLocks/>
          </p:cNvSpPr>
          <p:nvPr/>
        </p:nvSpPr>
        <p:spPr>
          <a:xfrm>
            <a:off x="416496" y="1493520"/>
            <a:ext cx="8553400" cy="2592261"/>
          </a:xfrm>
          <a:prstGeom prst="rect">
            <a:avLst/>
          </a:prstGeom>
        </p:spPr>
        <p:txBody>
          <a:bodyPr vert="horz" lIns="91440" tIns="45720" rIns="91440" bIns="45720" rtlCol="0" anchor="b" anchorCtr="0">
            <a:normAutofit/>
          </a:bodyPr>
          <a:lstStyle>
            <a:lvl1pPr marL="0" indent="0" algn="l" defTabSz="914400" rtl="0" eaLnBrk="1" latinLnBrk="0" hangingPunct="1">
              <a:spcBef>
                <a:spcPct val="20000"/>
              </a:spcBef>
              <a:buFont typeface="Arial" pitchFamily="34" charset="0"/>
              <a:buNone/>
              <a:defRPr kumimoji="1" sz="3600" b="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1" lang="en-US" altLang="ja-JP" b="0" i="0" u="none" strike="noStrike" kern="1200" cap="none" spc="0" normalizeH="0" baseline="0" noProof="0">
                <a:ln>
                  <a:noFill/>
                </a:ln>
                <a:solidFill>
                  <a:sysClr val="windowText" lastClr="000000"/>
                </a:solidFill>
                <a:effectLst/>
                <a:uLnTx/>
                <a:uFillTx/>
                <a:latin typeface="Segoe UI"/>
                <a:ea typeface="游ゴシック"/>
                <a:cs typeface="+mn-cs"/>
              </a:rPr>
              <a:t>Shizuoka Gas Company</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lang="en-US" altLang="ja-JP">
              <a:solidFill>
                <a:sysClr val="windowText" lastClr="000000"/>
              </a:solidFill>
              <a:latin typeface="Segoe UI"/>
              <a:ea typeface="游ゴシック"/>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1" lang="en-US" altLang="ja-JP" b="0" i="0" u="none" strike="noStrike" kern="1200" cap="none" spc="0" normalizeH="0" baseline="0" noProof="0">
                <a:ln>
                  <a:noFill/>
                </a:ln>
                <a:solidFill>
                  <a:sysClr val="windowText" lastClr="000000"/>
                </a:solidFill>
                <a:effectLst/>
                <a:uLnTx/>
                <a:uFillTx/>
                <a:latin typeface="Segoe UI"/>
                <a:ea typeface="游ゴシック"/>
                <a:cs typeface="+mn-cs"/>
              </a:rPr>
              <a:t>Project Escort – Phase 1</a:t>
            </a:r>
          </a:p>
        </p:txBody>
      </p:sp>
      <p:sp>
        <p:nvSpPr>
          <p:cNvPr id="3" name="テキスト プレースホルダー 1">
            <a:extLst>
              <a:ext uri="{FF2B5EF4-FFF2-40B4-BE49-F238E27FC236}">
                <a16:creationId xmlns:a16="http://schemas.microsoft.com/office/drawing/2014/main" id="{38B89B57-4628-1CC3-B7D2-C37FF55D6C04}"/>
              </a:ext>
            </a:extLst>
          </p:cNvPr>
          <p:cNvSpPr txBox="1">
            <a:spLocks/>
          </p:cNvSpPr>
          <p:nvPr/>
        </p:nvSpPr>
        <p:spPr>
          <a:xfrm>
            <a:off x="416496" y="4445821"/>
            <a:ext cx="8553400" cy="150794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kumimoji="1" sz="1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altLang="ja-JP">
                <a:solidFill>
                  <a:sysClr val="windowText" lastClr="000000"/>
                </a:solidFill>
                <a:latin typeface="Segoe UI"/>
                <a:ea typeface="游ゴシック"/>
              </a:rPr>
              <a:t>THAILAND | February 2026</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1" lang="en-US" altLang="ja-JP" sz="1800" b="0" i="0" u="none" strike="noStrike" kern="1200" cap="none" spc="0" normalizeH="0" baseline="0" noProof="0">
              <a:ln>
                <a:noFill/>
              </a:ln>
              <a:solidFill>
                <a:sysClr val="windowText" lastClr="000000"/>
              </a:solidFill>
              <a:effectLst/>
              <a:uLnTx/>
              <a:uFillTx/>
              <a:latin typeface="Segoe UI"/>
              <a:ea typeface="游ゴシック"/>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altLang="ja-JP">
                <a:solidFill>
                  <a:sysClr val="windowText" lastClr="000000"/>
                </a:solidFill>
                <a:latin typeface="Segoe UI"/>
                <a:ea typeface="游ゴシック"/>
              </a:rPr>
              <a:t>Energy Services - Market Overview &amp; Analysis</a:t>
            </a:r>
            <a:r>
              <a:rPr kumimoji="1" lang="en-US" altLang="ja-JP" sz="1800" b="0" i="0" u="none" strike="noStrike" kern="1200" cap="none" spc="0" normalizeH="0" baseline="0" noProof="0">
                <a:ln>
                  <a:noFill/>
                </a:ln>
                <a:solidFill>
                  <a:sysClr val="windowText" lastClr="000000"/>
                </a:solidFill>
                <a:effectLst/>
                <a:uLnTx/>
                <a:uFillTx/>
                <a:latin typeface="Segoe UI"/>
                <a:ea typeface="游ゴシック"/>
                <a:cs typeface="+mn-cs"/>
              </a:rPr>
              <a:t> 202</a:t>
            </a:r>
            <a:r>
              <a:rPr lang="en-US" altLang="ja-JP">
                <a:solidFill>
                  <a:sysClr val="windowText" lastClr="000000"/>
                </a:solidFill>
                <a:latin typeface="Segoe UI"/>
                <a:ea typeface="游ゴシック"/>
              </a:rPr>
              <a:t>6</a:t>
            </a:r>
            <a:endParaRPr kumimoji="1" lang="en-US" altLang="ja-JP" sz="1800" b="0" i="0" u="none" strike="noStrike" kern="1200" cap="none" spc="0" normalizeH="0" baseline="0" noProof="0">
              <a:ln>
                <a:noFill/>
              </a:ln>
              <a:solidFill>
                <a:sysClr val="windowText" lastClr="000000"/>
              </a:solidFill>
              <a:effectLst/>
              <a:uLnTx/>
              <a:uFillTx/>
              <a:latin typeface="Segoe UI"/>
              <a:ea typeface="游ゴシック"/>
              <a:cs typeface="+mn-cs"/>
            </a:endParaRPr>
          </a:p>
        </p:txBody>
      </p:sp>
    </p:spTree>
    <p:extLst>
      <p:ext uri="{BB962C8B-B14F-4D97-AF65-F5344CB8AC3E}">
        <p14:creationId xmlns:p14="http://schemas.microsoft.com/office/powerpoint/2010/main" val="4225709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99BBF-D4D1-AE01-D941-15A37D037A54}"/>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13880DF-A94B-D026-613A-1AC02220F7CC}"/>
              </a:ext>
            </a:extLst>
          </p:cNvPr>
          <p:cNvGraphicFramePr>
            <a:graphicFrameLocks/>
          </p:cNvGraphicFramePr>
          <p:nvPr>
            <p:custDataLst>
              <p:tags r:id="rId1"/>
            </p:custDataLst>
            <p:extLst>
              <p:ext uri="{D42A27DB-BD31-4B8C-83A1-F6EECF244321}">
                <p14:modId xmlns:p14="http://schemas.microsoft.com/office/powerpoint/2010/main" val="4128755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3" imgW="425" imgH="424" progId="TCLayout.ActiveDocument.1">
                  <p:embed/>
                </p:oleObj>
              </mc:Choice>
              <mc:Fallback>
                <p:oleObj name="think-cell Slide" r:id="rId73" imgW="425" imgH="424" progId="TCLayout.ActiveDocument.1">
                  <p:embed/>
                  <p:pic>
                    <p:nvPicPr>
                      <p:cNvPr id="936" name="think-cell data - do not delete" hidden="1">
                        <a:extLst>
                          <a:ext uri="{FF2B5EF4-FFF2-40B4-BE49-F238E27FC236}">
                            <a16:creationId xmlns:a16="http://schemas.microsoft.com/office/drawing/2014/main" id="{113880DF-A94B-D026-613A-1AC02220F7CC}"/>
                          </a:ext>
                        </a:extLst>
                      </p:cNvPr>
                      <p:cNvPicPr/>
                      <p:nvPr/>
                    </p:nvPicPr>
                    <p:blipFill>
                      <a:blip r:embed="rId7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94E9060E-85DA-8B25-6FC9-C95062A97ED4}"/>
              </a:ext>
            </a:extLst>
          </p:cNvPr>
          <p:cNvSpPr>
            <a:spLocks noGrp="1"/>
          </p:cNvSpPr>
          <p:nvPr>
            <p:ph type="title"/>
          </p:nvPr>
        </p:nvSpPr>
        <p:spPr/>
        <p:txBody>
          <a:bodyPr vert="horz" rIns="0"/>
          <a:lstStyle/>
          <a:p>
            <a:r>
              <a:rPr lang="en-US" sz="2000">
                <a:latin typeface="Segoe UI" panose="020B0502040204020203" pitchFamily="34" charset="0"/>
                <a:cs typeface="Segoe UI" panose="020B0502040204020203" pitchFamily="34" charset="0"/>
              </a:rPr>
              <a:t>Thailand - Total Primary Energy Supply</a:t>
            </a:r>
            <a:br>
              <a:rPr lang="en-US">
                <a:latin typeface="Segoe UI" panose="020B0502040204020203" pitchFamily="34" charset="0"/>
                <a:cs typeface="Segoe UI" panose="020B0502040204020203" pitchFamily="34" charset="0"/>
              </a:rPr>
            </a:br>
            <a:r>
              <a:rPr lang="en-MY" sz="1600"/>
              <a:t>Source: YCP Analysis</a:t>
            </a:r>
            <a:endParaRPr lang="en-US" sz="160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EE779618-DE16-EE2D-EC7E-ED5D23963B41}"/>
              </a:ext>
            </a:extLst>
          </p:cNvPr>
          <p:cNvSpPr txBox="1"/>
          <p:nvPr/>
        </p:nvSpPr>
        <p:spPr>
          <a:xfrm>
            <a:off x="340272" y="6021585"/>
            <a:ext cx="11516765" cy="553998"/>
          </a:xfrm>
          <a:prstGeom prst="rect">
            <a:avLst/>
          </a:prstGeom>
          <a:noFill/>
        </p:spPr>
        <p:txBody>
          <a:bodyPr wrap="square">
            <a:spAutoFit/>
          </a:bodyPr>
          <a:lstStyle/>
          <a:p>
            <a:r>
              <a:rPr lang="en-GB" sz="1000">
                <a:ea typeface="Meiryo UI"/>
                <a:cs typeface="Times New Roman" panose="02020603050405020304" pitchFamily="18" charset="0"/>
              </a:rPr>
              <a:t>Key Insight</a:t>
            </a:r>
            <a:r>
              <a:rPr lang="en-US" sz="1000">
                <a:ea typeface="Meiryo UI"/>
                <a:cs typeface="Times New Roman" panose="02020603050405020304" pitchFamily="18" charset="0"/>
              </a:rPr>
              <a:t>Natural Gas: 39%</a:t>
            </a:r>
            <a:endParaRPr lang="en-GB" sz="1000">
              <a:ea typeface="Meiryo UI"/>
              <a:cs typeface="Times New Roman" panose="02020603050405020304" pitchFamily="18" charset="0"/>
            </a:endParaRPr>
          </a:p>
          <a:p>
            <a:r>
              <a:rPr lang="en-GB" sz="1000">
                <a:ea typeface="Meiryo UI"/>
                <a:cs typeface="Times New Roman" panose="02020603050405020304" pitchFamily="18" charset="0"/>
              </a:rPr>
              <a:t>Market Data</a:t>
            </a:r>
            <a:r>
              <a:rPr lang="en-US" sz="1000">
                <a:ea typeface="Meiryo UI"/>
                <a:cs typeface="Times New Roman" panose="02020603050405020304" pitchFamily="18" charset="0"/>
              </a:rPr>
              <a:t>Renewable: 12%</a:t>
            </a:r>
            <a:r>
              <a:rPr lang="en-US" sz="1000" err="1">
                <a:ea typeface="Meiryo UI"/>
                <a:cs typeface="Times New Roman" panose="02020603050405020304" pitchFamily="18" charset="0"/>
              </a:rPr>
              <a:t>Opportunity</a:t>
            </a:r>
            <a:r>
              <a:rPr lang="en-US" sz="1000">
                <a:ea typeface="Meiryo UI"/>
                <a:cs typeface="Times New Roman" panose="02020603050405020304" pitchFamily="18" charset="0"/>
              </a:rPr>
              <a:t>Thailand TPES reached 137 Mtoe in 2023, growing 2.1% YoY driven by industrial recovery</a:t>
            </a:r>
            <a:r>
              <a:rPr lang="en-US" sz="1000" err="1">
                <a:ea typeface="Meiryo UI"/>
                <a:cs typeface="Times New Roman" panose="02020603050405020304" pitchFamily="18" charset="0"/>
              </a:rPr>
              <a:t>Natural gas dominates at 39% but declining as renewables accelerate to 12% share</a:t>
            </a:r>
            <a:r>
              <a:rPr lang="en-US" sz="1000">
                <a:ea typeface="Meiryo UI"/>
                <a:cs typeface="Times New Roman" panose="02020603050405020304" pitchFamily="18" charset="0"/>
              </a:rPr>
              <a:t/>
            </a:r>
          </a:p>
          <a:p>
            <a:r>
              <a:rPr lang="en-US" sz="1000">
                <a:ea typeface="Meiryo UI"/>
                <a:cs typeface="Times New Roman" panose="02020603050405020304" pitchFamily="18" charset="0"/>
              </a:rPr>
              <a:t/>
            </a:r>
            <a:r>
              <a:rPr lang="en-GB" sz="1000">
                <a:ea typeface="Meiryo UI"/>
                <a:cs typeface="Times New Roman" panose="02020603050405020304" pitchFamily="18" charset="0"/>
              </a:rPr>
              <a:t/>
            </a:r>
            <a:endParaRPr lang="en-US" sz="1000">
              <a:ea typeface="Meiryo UI"/>
              <a:cs typeface="Times New Roman" panose="02020603050405020304" pitchFamily="18" charset="0"/>
            </a:endParaRPr>
          </a:p>
        </p:txBody>
      </p:sp>
      <p:grpSp>
        <p:nvGrpSpPr>
          <p:cNvPr id="52" name="グループ化 64">
            <a:extLst>
              <a:ext uri="{FF2B5EF4-FFF2-40B4-BE49-F238E27FC236}">
                <a16:creationId xmlns:a16="http://schemas.microsoft.com/office/drawing/2014/main" id="{167EDE33-606D-BEDD-A013-53A170D5C84F}"/>
              </a:ext>
            </a:extLst>
          </p:cNvPr>
          <p:cNvGrpSpPr/>
          <p:nvPr/>
        </p:nvGrpSpPr>
        <p:grpSpPr>
          <a:xfrm>
            <a:off x="370205" y="1253287"/>
            <a:ext cx="5547995" cy="407556"/>
            <a:chOff x="455612" y="1382529"/>
            <a:chExt cx="4113213" cy="655821"/>
          </a:xfrm>
          <a:noFill/>
        </p:grpSpPr>
        <p:sp>
          <p:nvSpPr>
            <p:cNvPr id="53" name="ColumnHeader">
              <a:extLst>
                <a:ext uri="{FF2B5EF4-FFF2-40B4-BE49-F238E27FC236}">
                  <a16:creationId xmlns:a16="http://schemas.microsoft.com/office/drawing/2014/main" id="{E50DF28A-35D3-558D-D20C-08C8AA43B84E}"/>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
              </a:r>
            </a:p>
          </p:txBody>
        </p:sp>
        <p:cxnSp>
          <p:nvCxnSpPr>
            <p:cNvPr id="54" name="直線コネクタ 66">
              <a:extLst>
                <a:ext uri="{FF2B5EF4-FFF2-40B4-BE49-F238E27FC236}">
                  <a16:creationId xmlns:a16="http://schemas.microsoft.com/office/drawing/2014/main" id="{41374726-5567-CC75-263B-BE50DFC1F909}"/>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8" name="グループ化 64">
            <a:extLst>
              <a:ext uri="{FF2B5EF4-FFF2-40B4-BE49-F238E27FC236}">
                <a16:creationId xmlns:a16="http://schemas.microsoft.com/office/drawing/2014/main" id="{062E42BB-A949-F261-5640-23E1305366C2}"/>
              </a:ext>
            </a:extLst>
          </p:cNvPr>
          <p:cNvGrpSpPr/>
          <p:nvPr/>
        </p:nvGrpSpPr>
        <p:grpSpPr>
          <a:xfrm>
            <a:off x="6273800" y="1257615"/>
            <a:ext cx="5547994" cy="407556"/>
            <a:chOff x="455612" y="1382529"/>
            <a:chExt cx="4113213" cy="655821"/>
          </a:xfrm>
          <a:noFill/>
        </p:grpSpPr>
        <p:sp>
          <p:nvSpPr>
            <p:cNvPr id="59" name="ColumnHeader">
              <a:extLst>
                <a:ext uri="{FF2B5EF4-FFF2-40B4-BE49-F238E27FC236}">
                  <a16:creationId xmlns:a16="http://schemas.microsoft.com/office/drawing/2014/main" id="{7411CA24-A024-6207-D2E4-38E4463F18F6}"/>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
              </a:r>
            </a:p>
          </p:txBody>
        </p:sp>
        <p:cxnSp>
          <p:nvCxnSpPr>
            <p:cNvPr id="60" name="直線コネクタ 66">
              <a:extLst>
                <a:ext uri="{FF2B5EF4-FFF2-40B4-BE49-F238E27FC236}">
                  <a16:creationId xmlns:a16="http://schemas.microsoft.com/office/drawing/2014/main" id="{03363F2B-BCD4-D750-FDCE-1B2994BDE4EE}"/>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99" name="TextBox 898">
            <a:extLst>
              <a:ext uri="{FF2B5EF4-FFF2-40B4-BE49-F238E27FC236}">
                <a16:creationId xmlns:a16="http://schemas.microsoft.com/office/drawing/2014/main" id="{73CBB8FD-6842-7F05-CF23-CF0C21180221}"/>
              </a:ext>
            </a:extLst>
          </p:cNvPr>
          <p:cNvSpPr txBox="1"/>
          <p:nvPr/>
        </p:nvSpPr>
        <p:spPr>
          <a:xfrm>
            <a:off x="370205" y="1739410"/>
            <a:ext cx="1409700" cy="307777"/>
          </a:xfrm>
          <a:prstGeom prst="rect">
            <a:avLst/>
          </a:prstGeom>
          <a:noFill/>
        </p:spPr>
        <p:txBody>
          <a:bodyPr wrap="square" rtlCol="0">
            <a:spAutoFit/>
          </a:bodyPr>
          <a:lstStyle/>
          <a:p>
            <a:r>
              <a:rPr lang="en-US" sz="1400">
                <a:latin typeface="Segoe UI" panose="020B0502040204020203" pitchFamily="34" charset="0"/>
                <a:cs typeface="Segoe UI" panose="020B0502040204020203" pitchFamily="34" charset="0"/>
              </a:rPr>
              <a:t/>
            </a:r>
          </a:p>
        </p:txBody>
      </p:sp>
      <p:cxnSp>
        <p:nvCxnSpPr>
          <p:cNvPr id="34" name="Straight Connector 33">
            <a:extLst>
              <a:ext uri="{FF2B5EF4-FFF2-40B4-BE49-F238E27FC236}">
                <a16:creationId xmlns:a16="http://schemas.microsoft.com/office/drawing/2014/main" id="{3A532750-54EF-AD90-F6DB-8921CC41884B}"/>
              </a:ext>
            </a:extLst>
          </p:cNvPr>
          <p:cNvCxnSpPr/>
          <p:nvPr>
            <p:custDataLst>
              <p:tags r:id="rId2"/>
            </p:custDataLst>
          </p:nvPr>
        </p:nvCxnSpPr>
        <p:spPr bwMode="gray">
          <a:xfrm>
            <a:off x="835025" y="3871913"/>
            <a:ext cx="5083175"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C734061-9A60-6CD4-8C29-F27A34EE2D7F}"/>
              </a:ext>
            </a:extLst>
          </p:cNvPr>
          <p:cNvCxnSpPr/>
          <p:nvPr>
            <p:custDataLst>
              <p:tags r:id="rId3"/>
            </p:custDataLst>
          </p:nvPr>
        </p:nvCxnSpPr>
        <p:spPr bwMode="gray">
          <a:xfrm>
            <a:off x="835025" y="5127625"/>
            <a:ext cx="5083175"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482AAD7-17DE-2B6B-EDCB-024047441194}"/>
              </a:ext>
            </a:extLst>
          </p:cNvPr>
          <p:cNvCxnSpPr/>
          <p:nvPr>
            <p:custDataLst>
              <p:tags r:id="rId4"/>
            </p:custDataLst>
          </p:nvPr>
        </p:nvCxnSpPr>
        <p:spPr bwMode="gray">
          <a:xfrm>
            <a:off x="835025" y="4708525"/>
            <a:ext cx="5083175"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88FB780-B679-EAFA-DB60-ECA54F4D5E1F}"/>
              </a:ext>
            </a:extLst>
          </p:cNvPr>
          <p:cNvCxnSpPr/>
          <p:nvPr>
            <p:custDataLst>
              <p:tags r:id="rId5"/>
            </p:custDataLst>
          </p:nvPr>
        </p:nvCxnSpPr>
        <p:spPr bwMode="gray">
          <a:xfrm>
            <a:off x="835025" y="4289425"/>
            <a:ext cx="5083175"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DF3FDF3-43EB-61D4-947A-F2D1492C3701}"/>
              </a:ext>
            </a:extLst>
          </p:cNvPr>
          <p:cNvCxnSpPr/>
          <p:nvPr>
            <p:custDataLst>
              <p:tags r:id="rId6"/>
            </p:custDataLst>
          </p:nvPr>
        </p:nvCxnSpPr>
        <p:spPr bwMode="gray">
          <a:xfrm>
            <a:off x="835025" y="2195513"/>
            <a:ext cx="5083175"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C6EE7769-C5F8-7708-53EA-D937E30398BF}"/>
              </a:ext>
            </a:extLst>
          </p:cNvPr>
          <p:cNvCxnSpPr/>
          <p:nvPr>
            <p:custDataLst>
              <p:tags r:id="rId7"/>
            </p:custDataLst>
          </p:nvPr>
        </p:nvCxnSpPr>
        <p:spPr bwMode="gray">
          <a:xfrm>
            <a:off x="835025" y="3452813"/>
            <a:ext cx="5083175"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9282DF95-AABB-72EB-74F3-E7A76EC15019}"/>
              </a:ext>
            </a:extLst>
          </p:cNvPr>
          <p:cNvCxnSpPr/>
          <p:nvPr>
            <p:custDataLst>
              <p:tags r:id="rId8"/>
            </p:custDataLst>
          </p:nvPr>
        </p:nvCxnSpPr>
        <p:spPr bwMode="gray">
          <a:xfrm>
            <a:off x="835025" y="3033713"/>
            <a:ext cx="5083175"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6B42B0D-6A38-EE4F-EA9A-2C088600B0B4}"/>
              </a:ext>
            </a:extLst>
          </p:cNvPr>
          <p:cNvCxnSpPr/>
          <p:nvPr>
            <p:custDataLst>
              <p:tags r:id="rId9"/>
            </p:custDataLst>
          </p:nvPr>
        </p:nvCxnSpPr>
        <p:spPr bwMode="gray">
          <a:xfrm>
            <a:off x="835025" y="2614613"/>
            <a:ext cx="5083175"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48" name="Chart 47">
            <a:extLst>
              <a:ext uri="{FF2B5EF4-FFF2-40B4-BE49-F238E27FC236}">
                <a16:creationId xmlns:a16="http://schemas.microsoft.com/office/drawing/2014/main" id="{8F4907A2-F4D5-2E1F-11E9-898674526FF4}"/>
              </a:ext>
            </a:extLst>
          </p:cNvPr>
          <p:cNvGraphicFramePr/>
          <p:nvPr>
            <p:custDataLst>
              <p:tags r:id="rId10"/>
            </p:custDataLst>
            <p:extLst>
              <p:ext uri="{D42A27DB-BD31-4B8C-83A1-F6EECF244321}">
                <p14:modId xmlns:p14="http://schemas.microsoft.com/office/powerpoint/2010/main" val="3825842150"/>
              </p:ext>
            </p:extLst>
          </p:nvPr>
        </p:nvGraphicFramePr>
        <p:xfrm>
          <a:off x="752475" y="2112963"/>
          <a:ext cx="5248275" cy="3516312"/>
        </p:xfrm>
        <a:graphic>
          <a:graphicData uri="http://schemas.openxmlformats.org/drawingml/2006/chart">
            <c:chart xmlns:c="http://schemas.openxmlformats.org/drawingml/2006/chart" xmlns:r="http://schemas.openxmlformats.org/officeDocument/2006/relationships" r:id="rId75"/>
          </a:graphicData>
        </a:graphic>
      </p:graphicFrame>
      <p:sp>
        <p:nvSpPr>
          <p:cNvPr id="55" name="Rectangle 54">
            <a:extLst>
              <a:ext uri="{FF2B5EF4-FFF2-40B4-BE49-F238E27FC236}">
                <a16:creationId xmlns:a16="http://schemas.microsoft.com/office/drawing/2014/main" id="{3C02BD24-9D6D-E729-BB9A-ACD007C71FF0}"/>
              </a:ext>
            </a:extLst>
          </p:cNvPr>
          <p:cNvSpPr/>
          <p:nvPr>
            <p:custDataLst>
              <p:tags r:id="rId11"/>
            </p:custDataLst>
          </p:nvPr>
        </p:nvSpPr>
        <p:spPr bwMode="gray">
          <a:xfrm>
            <a:off x="430213" y="5037138"/>
            <a:ext cx="2286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B33618E8-DC83-4A78-AD0E-2F4DDE4290A9}" type="datetime'''''''''''''''''''''''''2''''''.''''''''0'''''">
              <a:rPr kumimoji="0" lang="en-US" altLang="en-US" sz="1400" smtClean="0">
                <a:solidFill>
                  <a:schemeClr val="tx1"/>
                </a:solidFill>
                <a:effectLst/>
              </a:rPr>
              <a:pPr algn="r">
                <a:lnSpc>
                  <a:spcPct val="90000"/>
                </a:lnSpc>
                <a:spcBef>
                  <a:spcPct val="0"/>
                </a:spcBef>
                <a:spcAft>
                  <a:spcPct val="0"/>
                </a:spcAft>
              </a:pPr>
              <a:t/>
            </a:fld>
            <a:endParaRPr kumimoji="0" lang="en-US" sz="1400">
              <a:solidFill>
                <a:schemeClr val="tx1"/>
              </a:solidFill>
            </a:endParaRPr>
          </a:p>
        </p:txBody>
      </p:sp>
      <p:sp>
        <p:nvSpPr>
          <p:cNvPr id="56" name="Rectangle 55">
            <a:extLst>
              <a:ext uri="{FF2B5EF4-FFF2-40B4-BE49-F238E27FC236}">
                <a16:creationId xmlns:a16="http://schemas.microsoft.com/office/drawing/2014/main" id="{C31CDFEA-6870-D908-1F55-282AEC9B25AB}"/>
              </a:ext>
            </a:extLst>
          </p:cNvPr>
          <p:cNvSpPr/>
          <p:nvPr>
            <p:custDataLst>
              <p:tags r:id="rId12"/>
            </p:custDataLst>
          </p:nvPr>
        </p:nvSpPr>
        <p:spPr bwMode="gray">
          <a:xfrm>
            <a:off x="430213" y="4618038"/>
            <a:ext cx="2286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9B37D7A3-035B-46B9-A924-EC463DC0CC31}" type="datetime'''''''''''4''''''''''''''''''.''''0'''''''''''''''''''">
              <a:rPr kumimoji="0" lang="en-US" altLang="en-US" sz="1400" smtClean="0">
                <a:solidFill>
                  <a:schemeClr val="tx1"/>
                </a:solidFill>
                <a:effectLst/>
              </a:rPr>
              <a:pPr algn="r">
                <a:lnSpc>
                  <a:spcPct val="90000"/>
                </a:lnSpc>
                <a:spcBef>
                  <a:spcPct val="0"/>
                </a:spcBef>
                <a:spcAft>
                  <a:spcPct val="0"/>
                </a:spcAft>
              </a:pPr>
              <a:t/>
            </a:fld>
            <a:endParaRPr kumimoji="0" lang="en-US" sz="1400">
              <a:solidFill>
                <a:schemeClr val="tx1"/>
              </a:solidFill>
            </a:endParaRPr>
          </a:p>
        </p:txBody>
      </p:sp>
      <p:sp>
        <p:nvSpPr>
          <p:cNvPr id="57" name="Rectangle 56">
            <a:extLst>
              <a:ext uri="{FF2B5EF4-FFF2-40B4-BE49-F238E27FC236}">
                <a16:creationId xmlns:a16="http://schemas.microsoft.com/office/drawing/2014/main" id="{7CC6C255-97BD-E51C-22B0-26E4FFC8941D}"/>
              </a:ext>
            </a:extLst>
          </p:cNvPr>
          <p:cNvSpPr/>
          <p:nvPr>
            <p:custDataLst>
              <p:tags r:id="rId13"/>
            </p:custDataLst>
          </p:nvPr>
        </p:nvSpPr>
        <p:spPr bwMode="gray">
          <a:xfrm>
            <a:off x="430213" y="4198938"/>
            <a:ext cx="2286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24AB80F6-59E7-4D92-89FB-D5EA86EBE5A4}" type="datetime'''''''6''''''''''''''''''''''''.''''''''''''''''0'''''''''">
              <a:rPr kumimoji="0" lang="en-US" altLang="en-US" sz="1400" smtClean="0">
                <a:solidFill>
                  <a:schemeClr val="tx1"/>
                </a:solidFill>
                <a:effectLst/>
              </a:rPr>
              <a:pPr algn="r">
                <a:lnSpc>
                  <a:spcPct val="90000"/>
                </a:lnSpc>
                <a:spcBef>
                  <a:spcPct val="0"/>
                </a:spcBef>
                <a:spcAft>
                  <a:spcPct val="0"/>
                </a:spcAft>
              </a:pPr>
              <a:t/>
            </a:fld>
            <a:endParaRPr kumimoji="0" lang="en-US" sz="1400">
              <a:solidFill>
                <a:schemeClr val="tx1"/>
              </a:solidFill>
            </a:endParaRPr>
          </a:p>
        </p:txBody>
      </p:sp>
      <p:sp>
        <p:nvSpPr>
          <p:cNvPr id="61" name="Rectangle 60">
            <a:extLst>
              <a:ext uri="{FF2B5EF4-FFF2-40B4-BE49-F238E27FC236}">
                <a16:creationId xmlns:a16="http://schemas.microsoft.com/office/drawing/2014/main" id="{35215824-7892-7CD6-85D1-DB54BA73375A}"/>
              </a:ext>
            </a:extLst>
          </p:cNvPr>
          <p:cNvSpPr/>
          <p:nvPr>
            <p:custDataLst>
              <p:tags r:id="rId14"/>
            </p:custDataLst>
          </p:nvPr>
        </p:nvSpPr>
        <p:spPr bwMode="gray">
          <a:xfrm>
            <a:off x="430213" y="3781425"/>
            <a:ext cx="2286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67DC7345-594D-4300-B55F-653B589CD422}" type="datetime'8''''''''''''''''''''''''''''''''''''''.''''''''''''''0'''">
              <a:rPr kumimoji="0" lang="en-US" altLang="en-US" sz="1400" smtClean="0">
                <a:solidFill>
                  <a:schemeClr val="tx1"/>
                </a:solidFill>
                <a:effectLst/>
              </a:rPr>
              <a:pPr algn="r">
                <a:lnSpc>
                  <a:spcPct val="90000"/>
                </a:lnSpc>
                <a:spcBef>
                  <a:spcPct val="0"/>
                </a:spcBef>
                <a:spcAft>
                  <a:spcPct val="0"/>
                </a:spcAft>
              </a:pPr>
              <a:t/>
            </a:fld>
            <a:endParaRPr kumimoji="0" lang="en-US" sz="1400">
              <a:solidFill>
                <a:schemeClr val="tx1"/>
              </a:solidFill>
            </a:endParaRPr>
          </a:p>
        </p:txBody>
      </p:sp>
      <p:sp>
        <p:nvSpPr>
          <p:cNvPr id="22" name="Rectangle 21">
            <a:extLst>
              <a:ext uri="{FF2B5EF4-FFF2-40B4-BE49-F238E27FC236}">
                <a16:creationId xmlns:a16="http://schemas.microsoft.com/office/drawing/2014/main" id="{E81810E1-B75C-3A1F-1C26-88D49C9F96E8}"/>
              </a:ext>
            </a:extLst>
          </p:cNvPr>
          <p:cNvSpPr/>
          <p:nvPr>
            <p:custDataLst>
              <p:tags r:id="rId15"/>
            </p:custDataLst>
          </p:nvPr>
        </p:nvSpPr>
        <p:spPr bwMode="gray">
          <a:xfrm>
            <a:off x="334963" y="3362325"/>
            <a:ext cx="3238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8C2E47F1-6737-4CC4-8B6A-2573E25CF99A}" type="datetime'''''1''0''''''''''''''''.''''''''''''''''''0'''''''''''">
              <a:rPr kumimoji="0" lang="en-US" altLang="en-US" sz="1400" smtClean="0">
                <a:solidFill>
                  <a:schemeClr val="tx1"/>
                </a:solidFill>
              </a:rPr>
              <a:pPr algn="r">
                <a:lnSpc>
                  <a:spcPct val="90000"/>
                </a:lnSpc>
                <a:spcBef>
                  <a:spcPct val="0"/>
                </a:spcBef>
                <a:spcAft>
                  <a:spcPct val="0"/>
                </a:spcAft>
              </a:pPr>
              <a:t/>
            </a:fld>
            <a:endParaRPr kumimoji="0" lang="en-US" sz="1400">
              <a:solidFill>
                <a:schemeClr val="tx1"/>
              </a:solidFill>
            </a:endParaRPr>
          </a:p>
        </p:txBody>
      </p:sp>
      <p:sp>
        <p:nvSpPr>
          <p:cNvPr id="62" name="Rectangle 61">
            <a:extLst>
              <a:ext uri="{FF2B5EF4-FFF2-40B4-BE49-F238E27FC236}">
                <a16:creationId xmlns:a16="http://schemas.microsoft.com/office/drawing/2014/main" id="{488C23C3-23CE-DFFA-2116-1C0184BEE858}"/>
              </a:ext>
            </a:extLst>
          </p:cNvPr>
          <p:cNvSpPr/>
          <p:nvPr>
            <p:custDataLst>
              <p:tags r:id="rId16"/>
            </p:custDataLst>
          </p:nvPr>
        </p:nvSpPr>
        <p:spPr bwMode="gray">
          <a:xfrm>
            <a:off x="334963" y="2943225"/>
            <a:ext cx="3238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EC2FFD15-9490-4020-9075-6E540512E7F9}" type="datetime'''''''1''2''.''0'''''">
              <a:rPr kumimoji="0" lang="en-US" altLang="en-US" sz="1400" smtClean="0">
                <a:solidFill>
                  <a:schemeClr val="tx1"/>
                </a:solidFill>
                <a:effectLst/>
              </a:rPr>
              <a:pPr algn="r">
                <a:lnSpc>
                  <a:spcPct val="90000"/>
                </a:lnSpc>
                <a:spcBef>
                  <a:spcPct val="0"/>
                </a:spcBef>
                <a:spcAft>
                  <a:spcPct val="0"/>
                </a:spcAft>
              </a:pPr>
              <a:t/>
            </a:fld>
            <a:endParaRPr kumimoji="0" lang="en-US" sz="1400">
              <a:solidFill>
                <a:schemeClr val="tx1"/>
              </a:solidFill>
            </a:endParaRPr>
          </a:p>
        </p:txBody>
      </p:sp>
      <p:sp>
        <p:nvSpPr>
          <p:cNvPr id="896" name="Rectangle 895">
            <a:extLst>
              <a:ext uri="{FF2B5EF4-FFF2-40B4-BE49-F238E27FC236}">
                <a16:creationId xmlns:a16="http://schemas.microsoft.com/office/drawing/2014/main" id="{0DC4D69D-8160-7703-5790-40A45EFF6DD8}"/>
              </a:ext>
            </a:extLst>
          </p:cNvPr>
          <p:cNvSpPr/>
          <p:nvPr>
            <p:custDataLst>
              <p:tags r:id="rId17"/>
            </p:custDataLst>
          </p:nvPr>
        </p:nvSpPr>
        <p:spPr bwMode="gray">
          <a:xfrm>
            <a:off x="334963" y="2524125"/>
            <a:ext cx="3238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329244EB-AFB9-4C3F-9C6C-40DD966D177B}" type="datetime'''''''1''''''''4''''''''''.0'''''''''''''''''''''''''''''''">
              <a:rPr kumimoji="0" lang="en-US" altLang="en-US" sz="1400" smtClean="0">
                <a:solidFill>
                  <a:schemeClr val="tx1"/>
                </a:solidFill>
                <a:effectLst/>
              </a:rPr>
              <a:pPr algn="r">
                <a:lnSpc>
                  <a:spcPct val="90000"/>
                </a:lnSpc>
                <a:spcBef>
                  <a:spcPct val="0"/>
                </a:spcBef>
                <a:spcAft>
                  <a:spcPct val="0"/>
                </a:spcAft>
              </a:pPr>
              <a:t/>
            </a:fld>
            <a:endParaRPr kumimoji="0" lang="en-US" sz="1400">
              <a:solidFill>
                <a:schemeClr val="tx1"/>
              </a:solidFill>
            </a:endParaRPr>
          </a:p>
        </p:txBody>
      </p:sp>
      <p:sp>
        <p:nvSpPr>
          <p:cNvPr id="897" name="Rectangle 896">
            <a:extLst>
              <a:ext uri="{FF2B5EF4-FFF2-40B4-BE49-F238E27FC236}">
                <a16:creationId xmlns:a16="http://schemas.microsoft.com/office/drawing/2014/main" id="{E67F6104-E8FF-B796-1520-D606F829230D}"/>
              </a:ext>
            </a:extLst>
          </p:cNvPr>
          <p:cNvSpPr/>
          <p:nvPr>
            <p:custDataLst>
              <p:tags r:id="rId18"/>
            </p:custDataLst>
          </p:nvPr>
        </p:nvSpPr>
        <p:spPr bwMode="gray">
          <a:xfrm>
            <a:off x="334963" y="2105025"/>
            <a:ext cx="3238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02CC0118-A146-4AE3-A71D-69BF1CE79397}" type="datetime'''''''''''''''''''1''''''6.''''''''''''''''''''0'">
              <a:rPr kumimoji="0" lang="en-US" altLang="en-US" sz="1400" smtClean="0">
                <a:solidFill>
                  <a:schemeClr val="tx1"/>
                </a:solidFill>
                <a:effectLst/>
              </a:rPr>
              <a:pPr algn="r">
                <a:lnSpc>
                  <a:spcPct val="90000"/>
                </a:lnSpc>
                <a:spcBef>
                  <a:spcPct val="0"/>
                </a:spcBef>
                <a:spcAft>
                  <a:spcPct val="0"/>
                </a:spcAft>
              </a:pPr>
              <a:t/>
            </a:fld>
            <a:endParaRPr kumimoji="0" lang="en-US" sz="1400">
              <a:solidFill>
                <a:schemeClr val="tx1"/>
              </a:solidFill>
            </a:endParaRPr>
          </a:p>
        </p:txBody>
      </p:sp>
      <p:sp>
        <p:nvSpPr>
          <p:cNvPr id="6" name="Rectangle 5">
            <a:extLst>
              <a:ext uri="{FF2B5EF4-FFF2-40B4-BE49-F238E27FC236}">
                <a16:creationId xmlns:a16="http://schemas.microsoft.com/office/drawing/2014/main" id="{6FF3EF65-3BC4-75C5-093E-D5CBBBA8AB26}"/>
              </a:ext>
            </a:extLst>
          </p:cNvPr>
          <p:cNvSpPr/>
          <p:nvPr>
            <p:custDataLst>
              <p:tags r:id="rId19"/>
            </p:custDataLst>
          </p:nvPr>
        </p:nvSpPr>
        <p:spPr bwMode="gray">
          <a:xfrm>
            <a:off x="430213" y="5456238"/>
            <a:ext cx="2286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B7455D30-E434-446E-93FC-D77237D9D55C}" type="datetime'''''''''''0''''.''''''''''''''0'''''''''''''''''''">
              <a:rPr kumimoji="0" lang="en-US" altLang="en-US" sz="1400" smtClean="0">
                <a:solidFill>
                  <a:schemeClr val="tx1"/>
                </a:solidFill>
              </a:rPr>
              <a:pPr algn="r">
                <a:lnSpc>
                  <a:spcPct val="90000"/>
                </a:lnSpc>
                <a:spcBef>
                  <a:spcPct val="0"/>
                </a:spcBef>
                <a:spcAft>
                  <a:spcPct val="0"/>
                </a:spcAft>
              </a:pPr>
              <a:t/>
            </a:fld>
            <a:endParaRPr kumimoji="0" lang="en-US" sz="1400">
              <a:solidFill>
                <a:schemeClr val="tx1"/>
              </a:solidFill>
            </a:endParaRPr>
          </a:p>
        </p:txBody>
      </p:sp>
      <p:cxnSp>
        <p:nvCxnSpPr>
          <p:cNvPr id="40" name="Straight Connector 39">
            <a:extLst>
              <a:ext uri="{FF2B5EF4-FFF2-40B4-BE49-F238E27FC236}">
                <a16:creationId xmlns:a16="http://schemas.microsoft.com/office/drawing/2014/main" id="{7883371D-E808-E865-17B2-98A8C83BBEE2}"/>
              </a:ext>
            </a:extLst>
          </p:cNvPr>
          <p:cNvCxnSpPr/>
          <p:nvPr>
            <p:custDataLst>
              <p:tags r:id="rId20"/>
            </p:custDataLst>
          </p:nvPr>
        </p:nvCxnSpPr>
        <p:spPr bwMode="white">
          <a:xfrm>
            <a:off x="5353050" y="2908300"/>
            <a:ext cx="403225"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AF3DAF2C-F84A-B60B-1E1B-0A4F7605F8C3}"/>
              </a:ext>
            </a:extLst>
          </p:cNvPr>
          <p:cNvCxnSpPr/>
          <p:nvPr>
            <p:custDataLst>
              <p:tags r:id="rId21"/>
            </p:custDataLst>
          </p:nvPr>
        </p:nvCxnSpPr>
        <p:spPr bwMode="white">
          <a:xfrm>
            <a:off x="4625975" y="4314825"/>
            <a:ext cx="404813"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CC87C68-9855-B436-E4B8-DDF5A578BC7F}"/>
              </a:ext>
            </a:extLst>
          </p:cNvPr>
          <p:cNvCxnSpPr/>
          <p:nvPr>
            <p:custDataLst>
              <p:tags r:id="rId22"/>
            </p:custDataLst>
          </p:nvPr>
        </p:nvCxnSpPr>
        <p:spPr bwMode="white">
          <a:xfrm>
            <a:off x="3900488" y="5010150"/>
            <a:ext cx="403225"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B24B9A52-B852-A775-663E-17A7B689C455}"/>
              </a:ext>
            </a:extLst>
          </p:cNvPr>
          <p:cNvCxnSpPr/>
          <p:nvPr>
            <p:custDataLst>
              <p:tags r:id="rId23"/>
            </p:custDataLst>
          </p:nvPr>
        </p:nvCxnSpPr>
        <p:spPr bwMode="white">
          <a:xfrm>
            <a:off x="3173413" y="5318125"/>
            <a:ext cx="404812"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F17189F-7076-9DCC-A3BB-9DFE087F44D8}"/>
              </a:ext>
            </a:extLst>
          </p:cNvPr>
          <p:cNvCxnSpPr/>
          <p:nvPr>
            <p:custDataLst>
              <p:tags r:id="rId24"/>
            </p:custDataLst>
          </p:nvPr>
        </p:nvCxnSpPr>
        <p:spPr bwMode="white">
          <a:xfrm>
            <a:off x="2447925" y="5353050"/>
            <a:ext cx="403225"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F6F63AE-16E1-3EC7-8E4C-6DDEE0DD192F}"/>
              </a:ext>
            </a:extLst>
          </p:cNvPr>
          <p:cNvCxnSpPr/>
          <p:nvPr>
            <p:custDataLst>
              <p:tags r:id="rId25"/>
            </p:custDataLst>
          </p:nvPr>
        </p:nvCxnSpPr>
        <p:spPr bwMode="white">
          <a:xfrm>
            <a:off x="1720850" y="5326063"/>
            <a:ext cx="404813"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0CF0750-8CCC-C0D2-A07A-7229489FBE69}"/>
              </a:ext>
            </a:extLst>
          </p:cNvPr>
          <p:cNvCxnSpPr/>
          <p:nvPr>
            <p:custDataLst>
              <p:tags r:id="rId26"/>
            </p:custDataLst>
          </p:nvPr>
        </p:nvCxnSpPr>
        <p:spPr bwMode="white">
          <a:xfrm>
            <a:off x="995363" y="5402263"/>
            <a:ext cx="403225"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1D5F06CB-18C2-2D2F-0684-DE00E979A58F}"/>
              </a:ext>
            </a:extLst>
          </p:cNvPr>
          <p:cNvCxnSpPr/>
          <p:nvPr>
            <p:custDataLst>
              <p:tags r:id="rId27"/>
            </p:custDataLst>
          </p:nvPr>
        </p:nvCxnSpPr>
        <p:spPr bwMode="auto">
          <a:xfrm flipV="1">
            <a:off x="1922463" y="5511800"/>
            <a:ext cx="0" cy="60325"/>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54DE51C8-C82B-E994-77C4-14A205557B1E}"/>
              </a:ext>
            </a:extLst>
          </p:cNvPr>
          <p:cNvCxnSpPr/>
          <p:nvPr>
            <p:custDataLst>
              <p:tags r:id="rId28"/>
            </p:custDataLst>
          </p:nvPr>
        </p:nvCxnSpPr>
        <p:spPr bwMode="auto">
          <a:xfrm>
            <a:off x="1196975" y="5268913"/>
            <a:ext cx="0" cy="79375"/>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22CCC2C-C2BC-00C4-1C57-C43239B9570A}"/>
              </a:ext>
            </a:extLst>
          </p:cNvPr>
          <p:cNvCxnSpPr>
            <a:cxnSpLocks/>
          </p:cNvCxnSpPr>
          <p:nvPr>
            <p:custDataLst>
              <p:tags r:id="rId29"/>
            </p:custDataLst>
          </p:nvPr>
        </p:nvCxnSpPr>
        <p:spPr bwMode="auto">
          <a:xfrm flipV="1">
            <a:off x="1196975" y="5541963"/>
            <a:ext cx="0" cy="30163"/>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5F8168DA-0BFD-09E7-DE92-F9D2D2B7408E}"/>
              </a:ext>
            </a:extLst>
          </p:cNvPr>
          <p:cNvCxnSpPr/>
          <p:nvPr>
            <p:custDataLst>
              <p:tags r:id="rId30"/>
            </p:custDataLst>
          </p:nvPr>
        </p:nvCxnSpPr>
        <p:spPr bwMode="auto">
          <a:xfrm flipV="1">
            <a:off x="2649538" y="5514975"/>
            <a:ext cx="0" cy="57150"/>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F6EAADF-75AB-4B8D-19FC-18AC7C537785}"/>
              </a:ext>
            </a:extLst>
          </p:cNvPr>
          <p:cNvCxnSpPr/>
          <p:nvPr>
            <p:custDataLst>
              <p:tags r:id="rId31"/>
            </p:custDataLst>
          </p:nvPr>
        </p:nvCxnSpPr>
        <p:spPr bwMode="auto">
          <a:xfrm flipV="1">
            <a:off x="3375025" y="5518150"/>
            <a:ext cx="0" cy="53975"/>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CAE3F349-C9B5-B198-CDC4-5F9CD90BB4FC}"/>
              </a:ext>
            </a:extLst>
          </p:cNvPr>
          <p:cNvSpPr/>
          <p:nvPr>
            <p:custDataLst>
              <p:tags r:id="rId32"/>
            </p:custDataLst>
          </p:nvPr>
        </p:nvSpPr>
        <p:spPr bwMode="auto">
          <a:xfrm>
            <a:off x="1725613" y="5822950"/>
            <a:ext cx="393700"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230B1FD0-DB2A-4A81-803A-83F8BC76F386}" type="datetime'''''''''20''''''''''''10'''''''''''''''''''''">
              <a:rPr kumimoji="0" lang="en-US" altLang="en-US" sz="1400" smtClean="0">
                <a:solidFill>
                  <a:schemeClr val="tx1"/>
                </a:solidFill>
              </a:rPr>
              <a:pPr algn="ctr">
                <a:spcBef>
                  <a:spcPct val="0"/>
                </a:spcBef>
                <a:spcAft>
                  <a:spcPct val="0"/>
                </a:spcAft>
              </a:pPr>
              <a:t>2010</a:t>
            </a:fld>
            <a:endParaRPr kumimoji="0" lang="en-US" sz="1400">
              <a:solidFill>
                <a:schemeClr val="tx1"/>
              </a:solidFill>
            </a:endParaRPr>
          </a:p>
        </p:txBody>
      </p:sp>
      <p:sp>
        <p:nvSpPr>
          <p:cNvPr id="918" name="Rectangle 917">
            <a:extLst>
              <a:ext uri="{FF2B5EF4-FFF2-40B4-BE49-F238E27FC236}">
                <a16:creationId xmlns:a16="http://schemas.microsoft.com/office/drawing/2014/main" id="{81397A33-D4AA-7257-B5BE-A6E7EDF9E233}"/>
              </a:ext>
            </a:extLst>
          </p:cNvPr>
          <p:cNvSpPr/>
          <p:nvPr>
            <p:custDataLst>
              <p:tags r:id="rId33"/>
            </p:custDataLst>
          </p:nvPr>
        </p:nvSpPr>
        <p:spPr bwMode="gray">
          <a:xfrm>
            <a:off x="2455863" y="4929188"/>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B958AEE4-11C3-4B39-A7A0-FF1ABA086211}" type="datetime'''''''''''7''''''7''''''''''''''''''''''''''''''''''''%'''''">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endParaRPr>
          </a:p>
        </p:txBody>
      </p:sp>
      <p:sp>
        <p:nvSpPr>
          <p:cNvPr id="919" name="Rectangle 918">
            <a:extLst>
              <a:ext uri="{FF2B5EF4-FFF2-40B4-BE49-F238E27FC236}">
                <a16:creationId xmlns:a16="http://schemas.microsoft.com/office/drawing/2014/main" id="{AA891CC4-E505-802B-FCF0-C281EF4040A8}"/>
              </a:ext>
            </a:extLst>
          </p:cNvPr>
          <p:cNvSpPr/>
          <p:nvPr>
            <p:custDataLst>
              <p:tags r:id="rId34"/>
            </p:custDataLst>
          </p:nvPr>
        </p:nvSpPr>
        <p:spPr bwMode="gray">
          <a:xfrm>
            <a:off x="2455863" y="5321300"/>
            <a:ext cx="387350" cy="192088"/>
          </a:xfrm>
          <a:prstGeom prst="rect">
            <a:avLst/>
          </a:prstGeom>
          <a:solidFill>
            <a:srgbClr val="9BC9FF"/>
          </a:solid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ED9FF72F-604B-47A5-81DD-2C4F98C97510}" type="datetime'''''1''''''''''''''''''''''''''''5''%'''''''''''''''''''''">
              <a:rPr kumimoji="0" lang="en-US" altLang="en-US" sz="1400" smtClean="0">
                <a:solidFill>
                  <a:srgbClr val="000000"/>
                </a:solidFill>
                <a:effectLst/>
              </a:rPr>
              <a:pPr algn="ctr">
                <a:lnSpc>
                  <a:spcPct val="90000"/>
                </a:lnSpc>
                <a:spcBef>
                  <a:spcPct val="0"/>
                </a:spcBef>
                <a:spcAft>
                  <a:spcPct val="0"/>
                </a:spcAft>
              </a:pPr>
              <a:t/>
            </a:fld>
            <a:endParaRPr kumimoji="0" lang="en-US" sz="1400">
              <a:solidFill>
                <a:srgbClr val="000000"/>
              </a:solidFill>
            </a:endParaRPr>
          </a:p>
        </p:txBody>
      </p:sp>
      <p:sp>
        <p:nvSpPr>
          <p:cNvPr id="13" name="Rectangle 12">
            <a:extLst>
              <a:ext uri="{FF2B5EF4-FFF2-40B4-BE49-F238E27FC236}">
                <a16:creationId xmlns:a16="http://schemas.microsoft.com/office/drawing/2014/main" id="{590D19F6-5E73-6D8D-AB26-6FF2B0F1995D}"/>
              </a:ext>
            </a:extLst>
          </p:cNvPr>
          <p:cNvSpPr/>
          <p:nvPr>
            <p:custDataLst>
              <p:tags r:id="rId35"/>
            </p:custDataLst>
          </p:nvPr>
        </p:nvSpPr>
        <p:spPr bwMode="gray">
          <a:xfrm>
            <a:off x="2503488" y="5572125"/>
            <a:ext cx="292100" cy="192088"/>
          </a:xfrm>
          <a:prstGeom prst="rect">
            <a:avLst/>
          </a:prstGeom>
          <a:no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t"/>
          <a:lstStyle/>
          <a:p>
            <a:pPr algn="ctr">
              <a:lnSpc>
                <a:spcPct val="90000"/>
              </a:lnSpc>
              <a:spcBef>
                <a:spcPct val="0"/>
              </a:spcBef>
              <a:spcAft>
                <a:spcPct val="0"/>
              </a:spcAft>
            </a:pPr>
            <a:fld id="{9CA28B36-B331-4DA6-9DCA-F24B8CF946E2}" type="datetime'''''''''''''''''''''''8''''''''''''''''''''''''''''''%'''">
              <a:rPr kumimoji="0" lang="en-US" altLang="en-US" sz="1400" smtClean="0">
                <a:solidFill>
                  <a:schemeClr val="tx1"/>
                </a:solidFill>
                <a:effectLst/>
              </a:rPr>
              <a:pPr algn="ctr">
                <a:lnSpc>
                  <a:spcPct val="90000"/>
                </a:lnSpc>
                <a:spcBef>
                  <a:spcPct val="0"/>
                </a:spcBef>
                <a:spcAft>
                  <a:spcPct val="0"/>
                </a:spcAft>
              </a:pPr>
              <a:t/>
            </a:fld>
            <a:endParaRPr kumimoji="0" lang="en-US" sz="1400">
              <a:solidFill>
                <a:schemeClr val="tx1"/>
              </a:solidFill>
            </a:endParaRPr>
          </a:p>
        </p:txBody>
      </p:sp>
      <p:sp useBgFill="1">
        <p:nvSpPr>
          <p:cNvPr id="905" name="Rectangle 904">
            <a:extLst>
              <a:ext uri="{FF2B5EF4-FFF2-40B4-BE49-F238E27FC236}">
                <a16:creationId xmlns:a16="http://schemas.microsoft.com/office/drawing/2014/main" id="{34890BA1-F5D0-73D2-9D10-41458BEE8953}"/>
              </a:ext>
            </a:extLst>
          </p:cNvPr>
          <p:cNvSpPr/>
          <p:nvPr>
            <p:custDataLst>
              <p:tags r:id="rId36"/>
            </p:custDataLst>
          </p:nvPr>
        </p:nvSpPr>
        <p:spPr bwMode="gray">
          <a:xfrm>
            <a:off x="1003300" y="5076825"/>
            <a:ext cx="387350" cy="192088"/>
          </a:xfrm>
          <a:prstGeom prst="rect">
            <a:avLst/>
          </a:prstGeom>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0271382A-EEFE-49CB-960B-4CD52632EC97}" type="datetime'''4''''''2''''''''%'''''''">
              <a:rPr kumimoji="0" lang="en-US" altLang="en-US" sz="1400" smtClean="0">
                <a:solidFill>
                  <a:schemeClr val="tx1"/>
                </a:solidFill>
                <a:effectLst/>
              </a:rPr>
              <a:pPr algn="ctr">
                <a:lnSpc>
                  <a:spcPct val="90000"/>
                </a:lnSpc>
                <a:spcBef>
                  <a:spcPct val="0"/>
                </a:spcBef>
                <a:spcAft>
                  <a:spcPct val="0"/>
                </a:spcAft>
              </a:pPr>
              <a:t/>
            </a:fld>
            <a:endParaRPr kumimoji="0" lang="en-US" sz="1400">
              <a:solidFill>
                <a:schemeClr val="tx1"/>
              </a:solidFill>
            </a:endParaRPr>
          </a:p>
        </p:txBody>
      </p:sp>
      <p:sp>
        <p:nvSpPr>
          <p:cNvPr id="14" name="Rectangle 13">
            <a:extLst>
              <a:ext uri="{FF2B5EF4-FFF2-40B4-BE49-F238E27FC236}">
                <a16:creationId xmlns:a16="http://schemas.microsoft.com/office/drawing/2014/main" id="{882D467F-26A1-1FE0-AAE7-F4DFB153C8E9}"/>
              </a:ext>
            </a:extLst>
          </p:cNvPr>
          <p:cNvSpPr/>
          <p:nvPr>
            <p:custDataLst>
              <p:tags r:id="rId37"/>
            </p:custDataLst>
          </p:nvPr>
        </p:nvSpPr>
        <p:spPr bwMode="auto">
          <a:xfrm>
            <a:off x="2452688" y="5822950"/>
            <a:ext cx="393700"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1F98A634-78B2-41FB-9A9E-71B5CDFB8AFE}" type="datetime'''''''''''''''''2''''02''''''''''0'''''''''''''''''''''''''">
              <a:rPr kumimoji="0" lang="en-US" altLang="en-US" sz="1400" smtClean="0">
                <a:solidFill>
                  <a:schemeClr val="tx1"/>
                </a:solidFill>
              </a:rPr>
              <a:pPr algn="ctr">
                <a:spcBef>
                  <a:spcPct val="0"/>
                </a:spcBef>
                <a:spcAft>
                  <a:spcPct val="0"/>
                </a:spcAft>
              </a:pPr>
              <a:t>2020</a:t>
            </a:fld>
            <a:endParaRPr kumimoji="0" lang="en-US" sz="1400">
              <a:solidFill>
                <a:schemeClr val="tx1"/>
              </a:solidFill>
            </a:endParaRPr>
          </a:p>
        </p:txBody>
      </p:sp>
      <p:sp>
        <p:nvSpPr>
          <p:cNvPr id="921" name="Rectangle 920">
            <a:extLst>
              <a:ext uri="{FF2B5EF4-FFF2-40B4-BE49-F238E27FC236}">
                <a16:creationId xmlns:a16="http://schemas.microsoft.com/office/drawing/2014/main" id="{E8CD9FB8-1EA7-B2FF-8EF6-28378CA89A45}"/>
              </a:ext>
            </a:extLst>
          </p:cNvPr>
          <p:cNvSpPr/>
          <p:nvPr>
            <p:custDataLst>
              <p:tags r:id="rId38"/>
            </p:custDataLst>
          </p:nvPr>
        </p:nvSpPr>
        <p:spPr bwMode="gray">
          <a:xfrm>
            <a:off x="3181350" y="4889500"/>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D79CB96B-BD2D-45C2-B972-C833212E97FF}" type="datetime'''''''7''''''''''''''''''''''''''4''''''''''''''%'''''''''''">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endParaRPr>
          </a:p>
        </p:txBody>
      </p:sp>
      <p:sp>
        <p:nvSpPr>
          <p:cNvPr id="923" name="Rectangle 922">
            <a:extLst>
              <a:ext uri="{FF2B5EF4-FFF2-40B4-BE49-F238E27FC236}">
                <a16:creationId xmlns:a16="http://schemas.microsoft.com/office/drawing/2014/main" id="{B8E4EAB7-23C7-5AF4-343D-0E30CEE94BC5}"/>
              </a:ext>
            </a:extLst>
          </p:cNvPr>
          <p:cNvSpPr/>
          <p:nvPr>
            <p:custDataLst>
              <p:tags r:id="rId39"/>
            </p:custDataLst>
          </p:nvPr>
        </p:nvSpPr>
        <p:spPr bwMode="gray">
          <a:xfrm>
            <a:off x="3181350" y="5308600"/>
            <a:ext cx="387350" cy="192088"/>
          </a:xfrm>
          <a:prstGeom prst="rect">
            <a:avLst/>
          </a:prstGeom>
          <a:no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4B5B834C-BE5E-44DC-8EF4-A88BA91521D4}" type="datetime'''''''''''''''1''''''9''%'''''''''''''''''''''''''''''''''''''">
              <a:rPr kumimoji="0" lang="en-US" altLang="en-US" sz="1400" smtClean="0">
                <a:solidFill>
                  <a:srgbClr val="000000"/>
                </a:solidFill>
              </a:rPr>
              <a:pPr algn="ctr">
                <a:lnSpc>
                  <a:spcPct val="90000"/>
                </a:lnSpc>
                <a:spcBef>
                  <a:spcPct val="0"/>
                </a:spcBef>
                <a:spcAft>
                  <a:spcPct val="0"/>
                </a:spcAft>
              </a:pPr>
              <a:t/>
            </a:fld>
            <a:endParaRPr kumimoji="0" lang="en-US" sz="1400">
              <a:solidFill>
                <a:srgbClr val="000000"/>
              </a:solidFill>
            </a:endParaRPr>
          </a:p>
        </p:txBody>
      </p:sp>
      <p:sp>
        <p:nvSpPr>
          <p:cNvPr id="17" name="Rectangle 16">
            <a:extLst>
              <a:ext uri="{FF2B5EF4-FFF2-40B4-BE49-F238E27FC236}">
                <a16:creationId xmlns:a16="http://schemas.microsoft.com/office/drawing/2014/main" id="{1D9B652B-AF6D-D26C-85AC-13BEA2597C34}"/>
              </a:ext>
            </a:extLst>
          </p:cNvPr>
          <p:cNvSpPr/>
          <p:nvPr>
            <p:custDataLst>
              <p:tags r:id="rId40"/>
            </p:custDataLst>
          </p:nvPr>
        </p:nvSpPr>
        <p:spPr bwMode="gray">
          <a:xfrm>
            <a:off x="3228975" y="5572125"/>
            <a:ext cx="292100" cy="192088"/>
          </a:xfrm>
          <a:prstGeom prst="rect">
            <a:avLst/>
          </a:prstGeom>
          <a:no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t"/>
          <a:lstStyle/>
          <a:p>
            <a:pPr algn="ctr">
              <a:lnSpc>
                <a:spcPct val="90000"/>
              </a:lnSpc>
              <a:spcBef>
                <a:spcPct val="0"/>
              </a:spcBef>
              <a:spcAft>
                <a:spcPct val="0"/>
              </a:spcAft>
            </a:pPr>
            <a:fld id="{01E4EF2E-D469-4CFA-B630-3E071747DED1}" type="datetime'''''''''''''''''''''6''''%'''''''''''''''''''''">
              <a:rPr kumimoji="0" lang="en-US" altLang="en-US" sz="1400" smtClean="0">
                <a:solidFill>
                  <a:schemeClr val="tx1"/>
                </a:solidFill>
                <a:effectLst/>
              </a:rPr>
              <a:pPr algn="ctr">
                <a:lnSpc>
                  <a:spcPct val="90000"/>
                </a:lnSpc>
                <a:spcBef>
                  <a:spcPct val="0"/>
                </a:spcBef>
                <a:spcAft>
                  <a:spcPct val="0"/>
                </a:spcAft>
              </a:pPr>
              <a:t/>
            </a:fld>
            <a:endParaRPr kumimoji="0" lang="en-US" sz="1400">
              <a:solidFill>
                <a:schemeClr val="tx1"/>
              </a:solidFill>
            </a:endParaRPr>
          </a:p>
        </p:txBody>
      </p:sp>
      <p:sp>
        <p:nvSpPr>
          <p:cNvPr id="913" name="Rectangle 912">
            <a:extLst>
              <a:ext uri="{FF2B5EF4-FFF2-40B4-BE49-F238E27FC236}">
                <a16:creationId xmlns:a16="http://schemas.microsoft.com/office/drawing/2014/main" id="{F951D9C4-793C-C010-E745-E74B6317B5B6}"/>
              </a:ext>
            </a:extLst>
          </p:cNvPr>
          <p:cNvSpPr/>
          <p:nvPr>
            <p:custDataLst>
              <p:tags r:id="rId41"/>
            </p:custDataLst>
          </p:nvPr>
        </p:nvSpPr>
        <p:spPr bwMode="gray">
          <a:xfrm>
            <a:off x="1003300" y="5373688"/>
            <a:ext cx="387350" cy="192088"/>
          </a:xfrm>
          <a:prstGeom prst="rect">
            <a:avLst/>
          </a:prstGeom>
          <a:solidFill>
            <a:srgbClr val="9BC9FF"/>
          </a:solid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90A48F99-90BB-44BC-A68F-9DC123F7A819}" type="datetime'''''''''''''''''''''5''4''''''''%'''''''''''''''''''''''">
              <a:rPr kumimoji="0" lang="en-US" altLang="en-US" sz="1400" smtClean="0">
                <a:solidFill>
                  <a:srgbClr val="000000"/>
                </a:solidFill>
                <a:effectLst/>
              </a:rPr>
              <a:pPr algn="ctr">
                <a:lnSpc>
                  <a:spcPct val="90000"/>
                </a:lnSpc>
                <a:spcBef>
                  <a:spcPct val="0"/>
                </a:spcBef>
                <a:spcAft>
                  <a:spcPct val="0"/>
                </a:spcAft>
              </a:pPr>
              <a:t/>
            </a:fld>
            <a:endParaRPr kumimoji="0" lang="en-US" sz="1400">
              <a:solidFill>
                <a:srgbClr val="000000"/>
              </a:solidFill>
            </a:endParaRPr>
          </a:p>
        </p:txBody>
      </p:sp>
      <p:sp>
        <p:nvSpPr>
          <p:cNvPr id="18" name="Rectangle 17">
            <a:extLst>
              <a:ext uri="{FF2B5EF4-FFF2-40B4-BE49-F238E27FC236}">
                <a16:creationId xmlns:a16="http://schemas.microsoft.com/office/drawing/2014/main" id="{1DA8EED2-8322-48E5-AAAF-58DC1B31B5DB}"/>
              </a:ext>
            </a:extLst>
          </p:cNvPr>
          <p:cNvSpPr/>
          <p:nvPr>
            <p:custDataLst>
              <p:tags r:id="rId42"/>
            </p:custDataLst>
          </p:nvPr>
        </p:nvSpPr>
        <p:spPr bwMode="auto">
          <a:xfrm>
            <a:off x="3178175" y="5822950"/>
            <a:ext cx="393700"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B5304E58-2EAD-409D-B74A-61C58FB4F965}" type="datetime'''2''''''''''''0''''''2''''3'''''''''''''''''''''''''">
              <a:rPr kumimoji="0" lang="en-US" altLang="en-US" sz="1400" smtClean="0">
                <a:solidFill>
                  <a:schemeClr val="tx1"/>
                </a:solidFill>
              </a:rPr>
              <a:pPr algn="ctr">
                <a:spcBef>
                  <a:spcPct val="0"/>
                </a:spcBef>
                <a:spcAft>
                  <a:spcPct val="0"/>
                </a:spcAft>
              </a:pPr>
              <a:t>2023</a:t>
            </a:fld>
            <a:endParaRPr kumimoji="0" lang="en-US" sz="1400">
              <a:solidFill>
                <a:schemeClr val="tx1"/>
              </a:solidFill>
            </a:endParaRPr>
          </a:p>
        </p:txBody>
      </p:sp>
      <p:sp>
        <p:nvSpPr>
          <p:cNvPr id="926" name="Rectangle 925">
            <a:extLst>
              <a:ext uri="{FF2B5EF4-FFF2-40B4-BE49-F238E27FC236}">
                <a16:creationId xmlns:a16="http://schemas.microsoft.com/office/drawing/2014/main" id="{77701FB2-6C62-91D0-190E-ECDBCA81AF2E}"/>
              </a:ext>
            </a:extLst>
          </p:cNvPr>
          <p:cNvSpPr/>
          <p:nvPr>
            <p:custDataLst>
              <p:tags r:id="rId43"/>
            </p:custDataLst>
          </p:nvPr>
        </p:nvSpPr>
        <p:spPr bwMode="gray">
          <a:xfrm>
            <a:off x="3908425" y="4503738"/>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D88DE609-431E-49BE-954B-F25B8FD57B62}" type="datetime'''''6''''''''''''''''1''%'''''''''''''''''''''''''''''''''''''">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endParaRPr>
          </a:p>
        </p:txBody>
      </p:sp>
      <p:sp>
        <p:nvSpPr>
          <p:cNvPr id="9" name="Rectangle 8">
            <a:extLst>
              <a:ext uri="{FF2B5EF4-FFF2-40B4-BE49-F238E27FC236}">
                <a16:creationId xmlns:a16="http://schemas.microsoft.com/office/drawing/2014/main" id="{F8495ED2-3AFB-F6D0-5482-CED4F9EAE830}"/>
              </a:ext>
            </a:extLst>
          </p:cNvPr>
          <p:cNvSpPr/>
          <p:nvPr>
            <p:custDataLst>
              <p:tags r:id="rId44"/>
            </p:custDataLst>
          </p:nvPr>
        </p:nvSpPr>
        <p:spPr bwMode="gray">
          <a:xfrm>
            <a:off x="1050925" y="5572125"/>
            <a:ext cx="292100" cy="192088"/>
          </a:xfrm>
          <a:prstGeom prst="rect">
            <a:avLst/>
          </a:prstGeom>
          <a:no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t"/>
          <a:lstStyle/>
          <a:p>
            <a:pPr algn="ctr">
              <a:lnSpc>
                <a:spcPct val="90000"/>
              </a:lnSpc>
              <a:spcBef>
                <a:spcPct val="0"/>
              </a:spcBef>
              <a:spcAft>
                <a:spcPct val="0"/>
              </a:spcAft>
            </a:pPr>
            <a:fld id="{2AD57ED1-FD29-4EF3-BBE7-F75832BA4BB1}" type="datetime'4%'''''''''''''''''''''''">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endParaRPr>
          </a:p>
        </p:txBody>
      </p:sp>
      <p:sp>
        <p:nvSpPr>
          <p:cNvPr id="927" name="Rectangle 926">
            <a:extLst>
              <a:ext uri="{FF2B5EF4-FFF2-40B4-BE49-F238E27FC236}">
                <a16:creationId xmlns:a16="http://schemas.microsoft.com/office/drawing/2014/main" id="{D020BF7E-4236-151F-1E1B-98F32B8D412D}"/>
              </a:ext>
            </a:extLst>
          </p:cNvPr>
          <p:cNvSpPr/>
          <p:nvPr>
            <p:custDataLst>
              <p:tags r:id="rId45"/>
            </p:custDataLst>
          </p:nvPr>
        </p:nvSpPr>
        <p:spPr bwMode="gray">
          <a:xfrm>
            <a:off x="3908425" y="5046663"/>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197B1BFC-B4B3-43DD-924D-2737D4547E91}" type="datetime'''''''''''''''''''''20''''%'''">
              <a:rPr kumimoji="0" lang="en-US" altLang="en-US" sz="1400" smtClean="0">
                <a:solidFill>
                  <a:srgbClr val="000000"/>
                </a:solidFill>
              </a:rPr>
              <a:pPr algn="ctr">
                <a:lnSpc>
                  <a:spcPct val="90000"/>
                </a:lnSpc>
                <a:spcBef>
                  <a:spcPct val="0"/>
                </a:spcBef>
                <a:spcAft>
                  <a:spcPct val="0"/>
                </a:spcAft>
              </a:pPr>
              <a:t/>
            </a:fld>
            <a:endParaRPr kumimoji="0" lang="en-US" sz="1400">
              <a:solidFill>
                <a:srgbClr val="000000"/>
              </a:solidFill>
            </a:endParaRPr>
          </a:p>
        </p:txBody>
      </p:sp>
      <p:sp>
        <p:nvSpPr>
          <p:cNvPr id="21" name="Rectangle 20">
            <a:extLst>
              <a:ext uri="{FF2B5EF4-FFF2-40B4-BE49-F238E27FC236}">
                <a16:creationId xmlns:a16="http://schemas.microsoft.com/office/drawing/2014/main" id="{6E9A5BCE-8339-244D-0630-1C9681ED211F}"/>
              </a:ext>
            </a:extLst>
          </p:cNvPr>
          <p:cNvSpPr/>
          <p:nvPr>
            <p:custDataLst>
              <p:tags r:id="rId46"/>
            </p:custDataLst>
          </p:nvPr>
        </p:nvSpPr>
        <p:spPr bwMode="gray">
          <a:xfrm>
            <a:off x="3908425" y="5314950"/>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8D463A2E-0DDD-4336-AB5D-8B9BFC54DDDE}" type="datetime'''''''''2''''''''''''0''%'''''''''''''''''''''''">
              <a:rPr kumimoji="0" lang="en-US" altLang="en-US" sz="1400" smtClean="0">
                <a:solidFill>
                  <a:schemeClr val="bg1"/>
                </a:solidFill>
              </a:rPr>
              <a:pPr algn="ctr">
                <a:lnSpc>
                  <a:spcPct val="90000"/>
                </a:lnSpc>
                <a:spcBef>
                  <a:spcPct val="0"/>
                </a:spcBef>
                <a:spcAft>
                  <a:spcPct val="0"/>
                </a:spcAft>
              </a:pPr>
              <a:t/>
            </a:fld>
            <a:endParaRPr kumimoji="0" lang="en-US" sz="1400">
              <a:solidFill>
                <a:schemeClr val="bg1"/>
              </a:solidFill>
            </a:endParaRPr>
          </a:p>
        </p:txBody>
      </p:sp>
      <p:sp>
        <p:nvSpPr>
          <p:cNvPr id="24" name="Rectangle 23">
            <a:extLst>
              <a:ext uri="{FF2B5EF4-FFF2-40B4-BE49-F238E27FC236}">
                <a16:creationId xmlns:a16="http://schemas.microsoft.com/office/drawing/2014/main" id="{F83BB9CF-D28C-140D-D39F-D96FA04C8282}"/>
              </a:ext>
            </a:extLst>
          </p:cNvPr>
          <p:cNvSpPr/>
          <p:nvPr>
            <p:custDataLst>
              <p:tags r:id="rId47"/>
            </p:custDataLst>
          </p:nvPr>
        </p:nvSpPr>
        <p:spPr bwMode="auto">
          <a:xfrm>
            <a:off x="3862388" y="5822950"/>
            <a:ext cx="481013"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BFD03B42-B008-4889-9F72-171D4684FC70}" type="datetime'''''''2''''''0''''''''''''3''''''''''''''''''''0''''F'''''">
              <a:rPr kumimoji="0" lang="en-US" altLang="en-US" sz="1400" smtClean="0">
                <a:solidFill>
                  <a:schemeClr val="tx1"/>
                </a:solidFill>
              </a:rPr>
              <a:pPr algn="ctr">
                <a:spcBef>
                  <a:spcPct val="0"/>
                </a:spcBef>
                <a:spcAft>
                  <a:spcPct val="0"/>
                </a:spcAft>
              </a:pPr>
              <a:t/>
            </a:fld>
            <a:endParaRPr kumimoji="0" lang="en-US" sz="1400">
              <a:solidFill>
                <a:schemeClr val="tx1"/>
              </a:solidFill>
            </a:endParaRPr>
          </a:p>
        </p:txBody>
      </p:sp>
      <p:sp>
        <p:nvSpPr>
          <p:cNvPr id="930" name="Rectangle 929">
            <a:extLst>
              <a:ext uri="{FF2B5EF4-FFF2-40B4-BE49-F238E27FC236}">
                <a16:creationId xmlns:a16="http://schemas.microsoft.com/office/drawing/2014/main" id="{49B870CB-CA11-D7B1-6A8D-1007811673C1}"/>
              </a:ext>
            </a:extLst>
          </p:cNvPr>
          <p:cNvSpPr/>
          <p:nvPr>
            <p:custDataLst>
              <p:tags r:id="rId48"/>
            </p:custDataLst>
          </p:nvPr>
        </p:nvSpPr>
        <p:spPr bwMode="gray">
          <a:xfrm>
            <a:off x="4633913" y="3849688"/>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3B393FBA-2AF4-463B-A0BA-B16E12981491}" type="datetime'''3''''''''7''''''''''''''''''''%'''''''''''''''">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endParaRPr>
          </a:p>
        </p:txBody>
      </p:sp>
      <p:sp>
        <p:nvSpPr>
          <p:cNvPr id="931" name="Rectangle 930">
            <a:extLst>
              <a:ext uri="{FF2B5EF4-FFF2-40B4-BE49-F238E27FC236}">
                <a16:creationId xmlns:a16="http://schemas.microsoft.com/office/drawing/2014/main" id="{50879E50-AE37-C651-F512-C347ADB9B373}"/>
              </a:ext>
            </a:extLst>
          </p:cNvPr>
          <p:cNvSpPr/>
          <p:nvPr>
            <p:custDataLst>
              <p:tags r:id="rId49"/>
            </p:custDataLst>
          </p:nvPr>
        </p:nvSpPr>
        <p:spPr bwMode="gray">
          <a:xfrm>
            <a:off x="4633913" y="4659313"/>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380B2D9C-D334-41E7-9FD7-BA68EC94D972}" type="datetime'''''''''''''''''''''4''''5''%'''''''">
              <a:rPr kumimoji="0" lang="en-US" altLang="en-US" sz="1400" smtClean="0">
                <a:solidFill>
                  <a:srgbClr val="000000"/>
                </a:solidFill>
              </a:rPr>
              <a:pPr algn="ctr">
                <a:lnSpc>
                  <a:spcPct val="90000"/>
                </a:lnSpc>
                <a:spcBef>
                  <a:spcPct val="0"/>
                </a:spcBef>
                <a:spcAft>
                  <a:spcPct val="0"/>
                </a:spcAft>
              </a:pPr>
              <a:t/>
            </a:fld>
            <a:endParaRPr kumimoji="0" lang="en-US" sz="1400">
              <a:solidFill>
                <a:srgbClr val="000000"/>
              </a:solidFill>
            </a:endParaRPr>
          </a:p>
        </p:txBody>
      </p:sp>
      <p:sp>
        <p:nvSpPr>
          <p:cNvPr id="10" name="Rectangle 9">
            <a:extLst>
              <a:ext uri="{FF2B5EF4-FFF2-40B4-BE49-F238E27FC236}">
                <a16:creationId xmlns:a16="http://schemas.microsoft.com/office/drawing/2014/main" id="{BC03EEB0-C900-1D6C-43CC-D00935D0FD97}"/>
              </a:ext>
            </a:extLst>
          </p:cNvPr>
          <p:cNvSpPr/>
          <p:nvPr>
            <p:custDataLst>
              <p:tags r:id="rId50"/>
            </p:custDataLst>
          </p:nvPr>
        </p:nvSpPr>
        <p:spPr bwMode="auto">
          <a:xfrm>
            <a:off x="1000125" y="5822950"/>
            <a:ext cx="393700"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5CFAF292-DA4E-42ED-AC4D-FECAC1DDB11B}" type="datetime'''2''''''''0''''''''''''''''00'''''''''''''">
              <a:rPr kumimoji="0" lang="en-US" altLang="en-US" sz="1400" smtClean="0">
                <a:solidFill>
                  <a:schemeClr val="tx1"/>
                </a:solidFill>
              </a:rPr>
              <a:pPr algn="ctr">
                <a:spcBef>
                  <a:spcPct val="0"/>
                </a:spcBef>
                <a:spcAft>
                  <a:spcPct val="0"/>
                </a:spcAft>
              </a:pPr>
              <a:t>2000</a:t>
            </a:fld>
            <a:endParaRPr kumimoji="0" lang="en-US" sz="1400">
              <a:solidFill>
                <a:schemeClr val="tx1"/>
              </a:solidFill>
            </a:endParaRPr>
          </a:p>
        </p:txBody>
      </p:sp>
      <p:sp>
        <p:nvSpPr>
          <p:cNvPr id="27" name="Rectangle 26">
            <a:extLst>
              <a:ext uri="{FF2B5EF4-FFF2-40B4-BE49-F238E27FC236}">
                <a16:creationId xmlns:a16="http://schemas.microsoft.com/office/drawing/2014/main" id="{CDC63C69-DB9D-4F18-11D4-7E91B1E0749E}"/>
              </a:ext>
            </a:extLst>
          </p:cNvPr>
          <p:cNvSpPr/>
          <p:nvPr>
            <p:custDataLst>
              <p:tags r:id="rId51"/>
            </p:custDataLst>
          </p:nvPr>
        </p:nvSpPr>
        <p:spPr bwMode="auto">
          <a:xfrm>
            <a:off x="4587875" y="5822950"/>
            <a:ext cx="481013"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E4A30F44-2325-4C3A-9054-324170CF85D8}" type="datetime'2''0''''''''''''4''''''''''''''0''''''''''''''''''''''F'''">
              <a:rPr kumimoji="0" lang="en-US" altLang="en-US" sz="1400" smtClean="0">
                <a:solidFill>
                  <a:schemeClr val="tx1"/>
                </a:solidFill>
              </a:rPr>
              <a:pPr algn="ctr">
                <a:spcBef>
                  <a:spcPct val="0"/>
                </a:spcBef>
                <a:spcAft>
                  <a:spcPct val="0"/>
                </a:spcAft>
              </a:pPr>
              <a:t/>
            </a:fld>
            <a:endParaRPr kumimoji="0" lang="en-US" sz="1400">
              <a:solidFill>
                <a:schemeClr val="tx1"/>
              </a:solidFill>
            </a:endParaRPr>
          </a:p>
        </p:txBody>
      </p:sp>
      <p:sp>
        <p:nvSpPr>
          <p:cNvPr id="933" name="Rectangle 932">
            <a:extLst>
              <a:ext uri="{FF2B5EF4-FFF2-40B4-BE49-F238E27FC236}">
                <a16:creationId xmlns:a16="http://schemas.microsoft.com/office/drawing/2014/main" id="{55957845-4ED9-0181-810E-4BC8CA9146BA}"/>
              </a:ext>
            </a:extLst>
          </p:cNvPr>
          <p:cNvSpPr/>
          <p:nvPr>
            <p:custDataLst>
              <p:tags r:id="rId52"/>
            </p:custDataLst>
          </p:nvPr>
        </p:nvSpPr>
        <p:spPr bwMode="gray">
          <a:xfrm>
            <a:off x="5360988" y="2663825"/>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D930E926-B2F1-4E7F-8872-0BE032F308E9}" type="datetime'''''''''''''''''''''''''''''''''''1''0''%'''''''''''''''''''''">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endParaRPr>
          </a:p>
        </p:txBody>
      </p:sp>
      <p:sp>
        <p:nvSpPr>
          <p:cNvPr id="934" name="Rectangle 933">
            <a:extLst>
              <a:ext uri="{FF2B5EF4-FFF2-40B4-BE49-F238E27FC236}">
                <a16:creationId xmlns:a16="http://schemas.microsoft.com/office/drawing/2014/main" id="{BA8A5552-C711-A58E-9CAD-502D07B6156F}"/>
              </a:ext>
            </a:extLst>
          </p:cNvPr>
          <p:cNvSpPr/>
          <p:nvPr>
            <p:custDataLst>
              <p:tags r:id="rId53"/>
            </p:custDataLst>
          </p:nvPr>
        </p:nvSpPr>
        <p:spPr bwMode="gray">
          <a:xfrm>
            <a:off x="5360988" y="3995738"/>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CB98DDD4-7B17-427B-99E6-216F415B4925}" type="datetime'8''''''''''''''1%'''''''''''''''''''''''''''">
              <a:rPr kumimoji="0" lang="en-US" altLang="en-US" sz="1400" smtClean="0">
                <a:solidFill>
                  <a:srgbClr val="000000"/>
                </a:solidFill>
              </a:rPr>
              <a:pPr algn="ctr">
                <a:lnSpc>
                  <a:spcPct val="90000"/>
                </a:lnSpc>
                <a:spcBef>
                  <a:spcPct val="0"/>
                </a:spcBef>
                <a:spcAft>
                  <a:spcPct val="0"/>
                </a:spcAft>
              </a:pPr>
              <a:t/>
            </a:fld>
            <a:endParaRPr kumimoji="0" lang="en-US" sz="1400">
              <a:solidFill>
                <a:srgbClr val="000000"/>
              </a:solidFill>
            </a:endParaRPr>
          </a:p>
        </p:txBody>
      </p:sp>
      <p:sp>
        <p:nvSpPr>
          <p:cNvPr id="28" name="Rectangle 27">
            <a:extLst>
              <a:ext uri="{FF2B5EF4-FFF2-40B4-BE49-F238E27FC236}">
                <a16:creationId xmlns:a16="http://schemas.microsoft.com/office/drawing/2014/main" id="{49D5D777-D7EF-8290-3307-C981353DBB5A}"/>
              </a:ext>
            </a:extLst>
          </p:cNvPr>
          <p:cNvSpPr/>
          <p:nvPr>
            <p:custDataLst>
              <p:tags r:id="rId54"/>
            </p:custDataLst>
          </p:nvPr>
        </p:nvSpPr>
        <p:spPr bwMode="gray">
          <a:xfrm>
            <a:off x="5408613" y="5314950"/>
            <a:ext cx="2921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7CB7692A-1BEA-4F3D-9F90-C053FF2ABE60}" type="datetime'''''''''''''''''''''''9''''''''''''''''''''''%'''">
              <a:rPr kumimoji="0" lang="en-US" altLang="en-US" sz="1400" smtClean="0">
                <a:solidFill>
                  <a:schemeClr val="bg1"/>
                </a:solidFill>
              </a:rPr>
              <a:pPr algn="ctr">
                <a:lnSpc>
                  <a:spcPct val="90000"/>
                </a:lnSpc>
                <a:spcBef>
                  <a:spcPct val="0"/>
                </a:spcBef>
                <a:spcAft>
                  <a:spcPct val="0"/>
                </a:spcAft>
              </a:pPr>
              <a:t/>
            </a:fld>
            <a:endParaRPr kumimoji="0" lang="en-US" sz="1400">
              <a:solidFill>
                <a:schemeClr val="bg1"/>
              </a:solidFill>
            </a:endParaRPr>
          </a:p>
        </p:txBody>
      </p:sp>
      <p:sp>
        <p:nvSpPr>
          <p:cNvPr id="30" name="Rectangle 29">
            <a:extLst>
              <a:ext uri="{FF2B5EF4-FFF2-40B4-BE49-F238E27FC236}">
                <a16:creationId xmlns:a16="http://schemas.microsoft.com/office/drawing/2014/main" id="{BBC1269F-7B1F-84C7-1DB0-760FA9DC85C4}"/>
              </a:ext>
            </a:extLst>
          </p:cNvPr>
          <p:cNvSpPr/>
          <p:nvPr>
            <p:custDataLst>
              <p:tags r:id="rId55"/>
            </p:custDataLst>
          </p:nvPr>
        </p:nvSpPr>
        <p:spPr bwMode="auto">
          <a:xfrm>
            <a:off x="5314950" y="5822950"/>
            <a:ext cx="481013"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F3809E81-031A-402D-B7BE-CF090D3933A4}" type="datetime'''2''''0''''5''''''''''0''''''''''''''''''''F'''''''''''''''''">
              <a:rPr kumimoji="0" lang="en-US" altLang="en-US" sz="1400" smtClean="0">
                <a:solidFill>
                  <a:schemeClr val="tx1"/>
                </a:solidFill>
              </a:rPr>
              <a:pPr algn="ctr">
                <a:spcBef>
                  <a:spcPct val="0"/>
                </a:spcBef>
                <a:spcAft>
                  <a:spcPct val="0"/>
                </a:spcAft>
              </a:pPr>
              <a:t/>
            </a:fld>
            <a:endParaRPr kumimoji="0" lang="en-US" sz="1400">
              <a:solidFill>
                <a:schemeClr val="tx1"/>
              </a:solidFill>
            </a:endParaRPr>
          </a:p>
        </p:txBody>
      </p:sp>
      <p:sp>
        <p:nvSpPr>
          <p:cNvPr id="914" name="Rectangle 913">
            <a:extLst>
              <a:ext uri="{FF2B5EF4-FFF2-40B4-BE49-F238E27FC236}">
                <a16:creationId xmlns:a16="http://schemas.microsoft.com/office/drawing/2014/main" id="{2EC41A20-EE4B-A742-6CAB-F173A7042B57}"/>
              </a:ext>
            </a:extLst>
          </p:cNvPr>
          <p:cNvSpPr/>
          <p:nvPr>
            <p:custDataLst>
              <p:tags r:id="rId56"/>
            </p:custDataLst>
          </p:nvPr>
        </p:nvSpPr>
        <p:spPr bwMode="gray">
          <a:xfrm>
            <a:off x="1057275" y="4884738"/>
            <a:ext cx="279400" cy="192088"/>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65F354E5-0BA9-425A-8099-FA1292117C50}" type="datetime'''''1''''.2'''''''''''''">
              <a:rPr kumimoji="0" lang="en-US" altLang="en-US" sz="1400" smtClean="0">
                <a:solidFill>
                  <a:schemeClr val="tx1"/>
                </a:solidFill>
                <a:effectLst/>
              </a:rPr>
              <a:pPr algn="ctr">
                <a:lnSpc>
                  <a:spcPct val="90000"/>
                </a:lnSpc>
                <a:spcBef>
                  <a:spcPct val="0"/>
                </a:spcBef>
                <a:spcAft>
                  <a:spcPct val="0"/>
                </a:spcAft>
              </a:pPr>
              <a:t/>
            </a:fld>
            <a:endParaRPr kumimoji="0" lang="en-US" sz="1400">
              <a:solidFill>
                <a:schemeClr val="tx1"/>
              </a:solidFill>
            </a:endParaRPr>
          </a:p>
        </p:txBody>
      </p:sp>
      <p:sp>
        <p:nvSpPr>
          <p:cNvPr id="917" name="Rectangle 916">
            <a:extLst>
              <a:ext uri="{FF2B5EF4-FFF2-40B4-BE49-F238E27FC236}">
                <a16:creationId xmlns:a16="http://schemas.microsoft.com/office/drawing/2014/main" id="{547513EA-A058-4C6F-4083-E5151345DB0D}"/>
              </a:ext>
            </a:extLst>
          </p:cNvPr>
          <p:cNvSpPr/>
          <p:nvPr>
            <p:custDataLst>
              <p:tags r:id="rId57"/>
            </p:custDataLst>
          </p:nvPr>
        </p:nvSpPr>
        <p:spPr bwMode="gray">
          <a:xfrm>
            <a:off x="1782763" y="4818063"/>
            <a:ext cx="2794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D9F0D8FE-71E0-4A01-88A4-45263A563CAD}" type="datetime'''''''''''''''''''2''.''''4'''''''''''''''''''''''''''">
              <a:rPr kumimoji="0" lang="en-US" altLang="en-US" sz="1400" smtClean="0">
                <a:solidFill>
                  <a:schemeClr val="tx1"/>
                </a:solidFill>
                <a:effectLst/>
              </a:rPr>
              <a:pPr algn="ctr">
                <a:lnSpc>
                  <a:spcPct val="90000"/>
                </a:lnSpc>
                <a:spcBef>
                  <a:spcPct val="0"/>
                </a:spcBef>
                <a:spcAft>
                  <a:spcPct val="0"/>
                </a:spcAft>
              </a:pPr>
              <a:t/>
            </a:fld>
            <a:endParaRPr kumimoji="0" lang="en-US" sz="1400">
              <a:solidFill>
                <a:schemeClr val="tx1"/>
              </a:solidFill>
            </a:endParaRPr>
          </a:p>
        </p:txBody>
      </p:sp>
      <p:sp>
        <p:nvSpPr>
          <p:cNvPr id="25" name="Rectangle 24">
            <a:extLst>
              <a:ext uri="{FF2B5EF4-FFF2-40B4-BE49-F238E27FC236}">
                <a16:creationId xmlns:a16="http://schemas.microsoft.com/office/drawing/2014/main" id="{F4650281-6BF1-3EB2-5A21-4C19B17A6ACC}"/>
              </a:ext>
            </a:extLst>
          </p:cNvPr>
          <p:cNvSpPr/>
          <p:nvPr>
            <p:custDataLst>
              <p:tags r:id="rId58"/>
            </p:custDataLst>
          </p:nvPr>
        </p:nvSpPr>
        <p:spPr bwMode="gray">
          <a:xfrm>
            <a:off x="4633913" y="5275263"/>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EFCBC755-0312-4B20-A0E6-26F658B07BB0}" type="datetime'''''''''18''''''''''''''''''''''%'''''">
              <a:rPr kumimoji="0" lang="en-US" altLang="en-US" sz="1400" smtClean="0">
                <a:solidFill>
                  <a:schemeClr val="bg1"/>
                </a:solidFill>
              </a:rPr>
              <a:pPr algn="ctr">
                <a:lnSpc>
                  <a:spcPct val="90000"/>
                </a:lnSpc>
                <a:spcBef>
                  <a:spcPct val="0"/>
                </a:spcBef>
                <a:spcAft>
                  <a:spcPct val="0"/>
                </a:spcAft>
              </a:pPr>
              <a:t/>
            </a:fld>
            <a:endParaRPr kumimoji="0" lang="en-US" sz="1400">
              <a:solidFill>
                <a:schemeClr val="bg1"/>
              </a:solidFill>
            </a:endParaRPr>
          </a:p>
        </p:txBody>
      </p:sp>
      <p:sp>
        <p:nvSpPr>
          <p:cNvPr id="924" name="Rectangle 923">
            <a:extLst>
              <a:ext uri="{FF2B5EF4-FFF2-40B4-BE49-F238E27FC236}">
                <a16:creationId xmlns:a16="http://schemas.microsoft.com/office/drawing/2014/main" id="{0AC750CE-7505-8265-9D32-6A71A04AE7A9}"/>
              </a:ext>
            </a:extLst>
          </p:cNvPr>
          <p:cNvSpPr/>
          <p:nvPr>
            <p:custDataLst>
              <p:tags r:id="rId59"/>
            </p:custDataLst>
          </p:nvPr>
        </p:nvSpPr>
        <p:spPr bwMode="gray">
          <a:xfrm>
            <a:off x="3235325" y="4435475"/>
            <a:ext cx="2794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250B59AD-A05A-4AE5-AD69-3E2BDD8EC10F}" type="datetime'''''''4''''''''''''''''''''''''''''''''''''''''.''''3'">
              <a:rPr kumimoji="0" lang="en-US" altLang="en-US" sz="1400" smtClean="0">
                <a:solidFill>
                  <a:schemeClr val="tx1"/>
                </a:solidFill>
                <a:effectLst/>
              </a:rPr>
              <a:pPr algn="ctr">
                <a:lnSpc>
                  <a:spcPct val="90000"/>
                </a:lnSpc>
                <a:spcBef>
                  <a:spcPct val="0"/>
                </a:spcBef>
                <a:spcAft>
                  <a:spcPct val="0"/>
                </a:spcAft>
              </a:pPr>
              <a:t/>
            </a:fld>
            <a:endParaRPr kumimoji="0" lang="en-US" sz="1400">
              <a:solidFill>
                <a:schemeClr val="tx1"/>
              </a:solidFill>
            </a:endParaRPr>
          </a:p>
        </p:txBody>
      </p:sp>
      <p:sp>
        <p:nvSpPr>
          <p:cNvPr id="929" name="Rectangle 928">
            <a:extLst>
              <a:ext uri="{FF2B5EF4-FFF2-40B4-BE49-F238E27FC236}">
                <a16:creationId xmlns:a16="http://schemas.microsoft.com/office/drawing/2014/main" id="{35C35A5A-0859-652E-0538-CEB03810358E}"/>
              </a:ext>
            </a:extLst>
          </p:cNvPr>
          <p:cNvSpPr/>
          <p:nvPr>
            <p:custDataLst>
              <p:tags r:id="rId60"/>
            </p:custDataLst>
          </p:nvPr>
        </p:nvSpPr>
        <p:spPr bwMode="gray">
          <a:xfrm>
            <a:off x="3962400" y="3970338"/>
            <a:ext cx="2794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A84D1980-08C1-4ECB-BE1D-45BEBA722A1A}" type="datetime'''6''''''''''''''.''''''5'''''''''''''''''''''''''''''">
              <a:rPr kumimoji="0" lang="en-US" altLang="en-US" sz="1400" smtClean="0">
                <a:solidFill>
                  <a:schemeClr val="tx1"/>
                </a:solidFill>
                <a:effectLst/>
              </a:rPr>
              <a:pPr algn="ctr">
                <a:lnSpc>
                  <a:spcPct val="90000"/>
                </a:lnSpc>
                <a:spcBef>
                  <a:spcPct val="0"/>
                </a:spcBef>
                <a:spcAft>
                  <a:spcPct val="0"/>
                </a:spcAft>
              </a:pPr>
              <a:t/>
            </a:fld>
            <a:endParaRPr kumimoji="0" lang="en-US" sz="1400">
              <a:solidFill>
                <a:schemeClr val="tx1"/>
              </a:solidFill>
            </a:endParaRPr>
          </a:p>
        </p:txBody>
      </p:sp>
      <p:sp useBgFill="1">
        <p:nvSpPr>
          <p:cNvPr id="932" name="Rectangle 931">
            <a:extLst>
              <a:ext uri="{FF2B5EF4-FFF2-40B4-BE49-F238E27FC236}">
                <a16:creationId xmlns:a16="http://schemas.microsoft.com/office/drawing/2014/main" id="{F4AEE303-8ED3-006A-C16B-AE83E19309B7}"/>
              </a:ext>
            </a:extLst>
          </p:cNvPr>
          <p:cNvSpPr/>
          <p:nvPr>
            <p:custDataLst>
              <p:tags r:id="rId61"/>
            </p:custDataLst>
          </p:nvPr>
        </p:nvSpPr>
        <p:spPr bwMode="gray">
          <a:xfrm>
            <a:off x="4687888" y="3359150"/>
            <a:ext cx="279400" cy="192088"/>
          </a:xfrm>
          <a:prstGeom prst="rect">
            <a:avLst/>
          </a:prstGeom>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EB6B98BE-3A15-4FA3-A12F-8464EB2683AC}" type="datetime'''''9''''''''''''''''''''''''''''''.''''''''''''''''''''''4'''">
              <a:rPr kumimoji="0" lang="en-US" altLang="en-US" sz="1400" smtClean="0">
                <a:solidFill>
                  <a:schemeClr val="tx1"/>
                </a:solidFill>
                <a:effectLst/>
              </a:rPr>
              <a:pPr algn="ctr">
                <a:lnSpc>
                  <a:spcPct val="90000"/>
                </a:lnSpc>
                <a:spcBef>
                  <a:spcPct val="0"/>
                </a:spcBef>
                <a:spcAft>
                  <a:spcPct val="0"/>
                </a:spcAft>
              </a:pPr>
              <a:t/>
            </a:fld>
            <a:endParaRPr kumimoji="0" lang="en-US" sz="1400">
              <a:solidFill>
                <a:schemeClr val="tx1"/>
              </a:solidFill>
            </a:endParaRPr>
          </a:p>
        </p:txBody>
      </p:sp>
      <p:sp>
        <p:nvSpPr>
          <p:cNvPr id="935" name="Rectangle 934">
            <a:extLst>
              <a:ext uri="{FF2B5EF4-FFF2-40B4-BE49-F238E27FC236}">
                <a16:creationId xmlns:a16="http://schemas.microsoft.com/office/drawing/2014/main" id="{4DDA8F22-9C8C-0CBC-53E0-87575E1D0310}"/>
              </a:ext>
            </a:extLst>
          </p:cNvPr>
          <p:cNvSpPr/>
          <p:nvPr>
            <p:custDataLst>
              <p:tags r:id="rId62"/>
            </p:custDataLst>
          </p:nvPr>
        </p:nvSpPr>
        <p:spPr bwMode="gray">
          <a:xfrm>
            <a:off x="5367338" y="2392363"/>
            <a:ext cx="3746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D97EF548-313A-4284-8D65-4C31DFDB39B5}" type="datetime'''''1''''4''''.''''''''''''0'''''''">
              <a:rPr kumimoji="0" lang="en-US" altLang="en-US" sz="1400" smtClean="0">
                <a:solidFill>
                  <a:schemeClr val="tx1"/>
                </a:solidFill>
                <a:effectLst/>
              </a:rPr>
              <a:pPr algn="ctr">
                <a:lnSpc>
                  <a:spcPct val="90000"/>
                </a:lnSpc>
                <a:spcBef>
                  <a:spcPct val="0"/>
                </a:spcBef>
                <a:spcAft>
                  <a:spcPct val="0"/>
                </a:spcAft>
              </a:pPr>
              <a:t/>
            </a:fld>
            <a:endParaRPr kumimoji="0" lang="en-US" sz="1400">
              <a:solidFill>
                <a:schemeClr val="tx1"/>
              </a:solidFill>
            </a:endParaRPr>
          </a:p>
        </p:txBody>
      </p:sp>
      <p:sp>
        <p:nvSpPr>
          <p:cNvPr id="915" name="Rectangle 914">
            <a:extLst>
              <a:ext uri="{FF2B5EF4-FFF2-40B4-BE49-F238E27FC236}">
                <a16:creationId xmlns:a16="http://schemas.microsoft.com/office/drawing/2014/main" id="{2A952F1F-1978-08BC-6FFD-7E18AEDF68C5}"/>
              </a:ext>
            </a:extLst>
          </p:cNvPr>
          <p:cNvSpPr/>
          <p:nvPr>
            <p:custDataLst>
              <p:tags r:id="rId63"/>
            </p:custDataLst>
          </p:nvPr>
        </p:nvSpPr>
        <p:spPr bwMode="gray">
          <a:xfrm>
            <a:off x="1728788" y="5084763"/>
            <a:ext cx="387350" cy="192088"/>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741569AF-26C8-411B-BB27-8F6500D4496A}" type="datetime'''5''7''''''''%'''''''''''''''''''''''''''''''''">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endParaRPr>
          </a:p>
        </p:txBody>
      </p:sp>
      <p:sp>
        <p:nvSpPr>
          <p:cNvPr id="916" name="Rectangle 915">
            <a:extLst>
              <a:ext uri="{FF2B5EF4-FFF2-40B4-BE49-F238E27FC236}">
                <a16:creationId xmlns:a16="http://schemas.microsoft.com/office/drawing/2014/main" id="{046F8200-3711-2C95-2790-323992920513}"/>
              </a:ext>
            </a:extLst>
          </p:cNvPr>
          <p:cNvSpPr/>
          <p:nvPr>
            <p:custDataLst>
              <p:tags r:id="rId64"/>
            </p:custDataLst>
          </p:nvPr>
        </p:nvSpPr>
        <p:spPr bwMode="gray">
          <a:xfrm>
            <a:off x="1728788" y="5305425"/>
            <a:ext cx="387350" cy="192088"/>
          </a:xfrm>
          <a:prstGeom prst="rect">
            <a:avLst/>
          </a:prstGeom>
          <a:solidFill>
            <a:srgbClr val="9BC9FF"/>
          </a:solid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E3A88733-EC0D-4100-879C-59D7562C4E64}" type="datetime'''''''''''''''''''2''9''''''%'''''''''''''''''''''''">
              <a:rPr kumimoji="0" lang="en-US" altLang="en-US" sz="1400" smtClean="0">
                <a:solidFill>
                  <a:srgbClr val="000000"/>
                </a:solidFill>
                <a:effectLst/>
              </a:rPr>
              <a:pPr algn="ctr">
                <a:lnSpc>
                  <a:spcPct val="90000"/>
                </a:lnSpc>
                <a:spcBef>
                  <a:spcPct val="0"/>
                </a:spcBef>
                <a:spcAft>
                  <a:spcPct val="0"/>
                </a:spcAft>
              </a:pPr>
              <a:t/>
            </a:fld>
            <a:endParaRPr kumimoji="0" lang="en-US" sz="1400">
              <a:solidFill>
                <a:srgbClr val="000000"/>
              </a:solidFill>
            </a:endParaRPr>
          </a:p>
        </p:txBody>
      </p:sp>
      <p:sp>
        <p:nvSpPr>
          <p:cNvPr id="11" name="Rectangle 10">
            <a:extLst>
              <a:ext uri="{FF2B5EF4-FFF2-40B4-BE49-F238E27FC236}">
                <a16:creationId xmlns:a16="http://schemas.microsoft.com/office/drawing/2014/main" id="{9D079852-B26B-EA09-1056-610F854B1D8F}"/>
              </a:ext>
            </a:extLst>
          </p:cNvPr>
          <p:cNvSpPr/>
          <p:nvPr>
            <p:custDataLst>
              <p:tags r:id="rId65"/>
            </p:custDataLst>
          </p:nvPr>
        </p:nvSpPr>
        <p:spPr bwMode="gray">
          <a:xfrm>
            <a:off x="1728788" y="5572125"/>
            <a:ext cx="387350" cy="192088"/>
          </a:xfrm>
          <a:prstGeom prst="rect">
            <a:avLst/>
          </a:prstGeom>
          <a:no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t"/>
          <a:lstStyle/>
          <a:p>
            <a:pPr algn="ctr">
              <a:lnSpc>
                <a:spcPct val="90000"/>
              </a:lnSpc>
              <a:spcBef>
                <a:spcPct val="0"/>
              </a:spcBef>
              <a:spcAft>
                <a:spcPct val="0"/>
              </a:spcAft>
            </a:pPr>
            <a:fld id="{7F114286-7697-43D1-8BE3-F48EFE1339D9}" type="datetime'''''''''''''''''''''1''''''''''''''''4''''''''''''''''''''%'''">
              <a:rPr kumimoji="0" lang="en-US" altLang="en-US" sz="1400" smtClean="0">
                <a:solidFill>
                  <a:schemeClr val="tx1"/>
                </a:solidFill>
                <a:effectLst/>
              </a:rPr>
              <a:pPr algn="ctr">
                <a:lnSpc>
                  <a:spcPct val="90000"/>
                </a:lnSpc>
                <a:spcBef>
                  <a:spcPct val="0"/>
                </a:spcBef>
                <a:spcAft>
                  <a:spcPct val="0"/>
                </a:spcAft>
              </a:pPr>
              <a:t/>
            </a:fld>
            <a:endParaRPr kumimoji="0" lang="en-US" sz="1400">
              <a:solidFill>
                <a:schemeClr val="tx1"/>
              </a:solidFill>
            </a:endParaRPr>
          </a:p>
        </p:txBody>
      </p:sp>
      <p:sp>
        <p:nvSpPr>
          <p:cNvPr id="920" name="Rectangle 919">
            <a:extLst>
              <a:ext uri="{FF2B5EF4-FFF2-40B4-BE49-F238E27FC236}">
                <a16:creationId xmlns:a16="http://schemas.microsoft.com/office/drawing/2014/main" id="{D22926F2-A05F-9DC7-8D20-F1799C9863F6}"/>
              </a:ext>
            </a:extLst>
          </p:cNvPr>
          <p:cNvSpPr/>
          <p:nvPr>
            <p:custDataLst>
              <p:tags r:id="rId66"/>
            </p:custDataLst>
          </p:nvPr>
        </p:nvSpPr>
        <p:spPr bwMode="gray">
          <a:xfrm>
            <a:off x="2509838" y="4478338"/>
            <a:ext cx="2794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2104B241-4375-42C7-9356-07E3BA0A68D7}" type="datetime'''''''4''''''''''''.''''''''''''''''''''''''''''''''1'''''''''">
              <a:rPr kumimoji="0" lang="en-US" altLang="en-US" sz="1400" smtClean="0">
                <a:solidFill>
                  <a:schemeClr val="tx1"/>
                </a:solidFill>
                <a:effectLst/>
              </a:rPr>
              <a:pPr algn="ctr">
                <a:lnSpc>
                  <a:spcPct val="90000"/>
                </a:lnSpc>
                <a:spcBef>
                  <a:spcPct val="0"/>
                </a:spcBef>
                <a:spcAft>
                  <a:spcPct val="0"/>
                </a:spcAft>
              </a:pPr>
              <a:t/>
            </a:fld>
            <a:endParaRPr kumimoji="0" lang="en-US" sz="1400">
              <a:solidFill>
                <a:schemeClr val="tx1"/>
              </a:solidFill>
            </a:endParaRPr>
          </a:p>
        </p:txBody>
      </p:sp>
      <p:cxnSp>
        <p:nvCxnSpPr>
          <p:cNvPr id="50" name="Straight Connector 49">
            <a:extLst>
              <a:ext uri="{FF2B5EF4-FFF2-40B4-BE49-F238E27FC236}">
                <a16:creationId xmlns:a16="http://schemas.microsoft.com/office/drawing/2014/main" id="{B0BDB6DB-16DF-CC0F-AB30-2DF51A395167}"/>
              </a:ext>
            </a:extLst>
          </p:cNvPr>
          <p:cNvCxnSpPr/>
          <p:nvPr>
            <p:custDataLst>
              <p:tags r:id="rId67"/>
            </p:custDataLst>
          </p:nvPr>
        </p:nvCxnSpPr>
        <p:spPr bwMode="auto">
          <a:xfrm flipV="1">
            <a:off x="3578225" y="5275263"/>
            <a:ext cx="322263" cy="271462"/>
          </a:xfrm>
          <a:prstGeom prst="line">
            <a:avLst/>
          </a:prstGeom>
          <a:ln w="3175" cap="flat" cmpd="sng" algn="ctr">
            <a:solidFill>
              <a:schemeClr val="tx1"/>
            </a:solidFill>
            <a:prstDash val="lgDash"/>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765098D1-1C24-448C-7191-1CB2C09CE153}"/>
              </a:ext>
            </a:extLst>
          </p:cNvPr>
          <p:cNvCxnSpPr/>
          <p:nvPr>
            <p:custDataLst>
              <p:tags r:id="rId68"/>
            </p:custDataLst>
          </p:nvPr>
        </p:nvCxnSpPr>
        <p:spPr bwMode="auto">
          <a:xfrm flipV="1">
            <a:off x="3578225" y="5489575"/>
            <a:ext cx="0" cy="57150"/>
          </a:xfrm>
          <a:prstGeom prst="line">
            <a:avLst/>
          </a:prstGeom>
          <a:ln w="3175" cap="flat" cmpd="sng" algn="ctr">
            <a:solidFill>
              <a:schemeClr val="tx1"/>
            </a:solidFill>
            <a:prstDash val="lgDash"/>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AC167913-4C41-B5EF-9C56-57C280433565}"/>
              </a:ext>
            </a:extLst>
          </p:cNvPr>
          <p:cNvCxnSpPr/>
          <p:nvPr>
            <p:custDataLst>
              <p:tags r:id="rId69"/>
            </p:custDataLst>
          </p:nvPr>
        </p:nvCxnSpPr>
        <p:spPr bwMode="auto">
          <a:xfrm flipV="1">
            <a:off x="4303713" y="5195888"/>
            <a:ext cx="322262" cy="79375"/>
          </a:xfrm>
          <a:prstGeom prst="line">
            <a:avLst/>
          </a:prstGeom>
          <a:ln w="3175" cap="flat" cmpd="sng" algn="ctr">
            <a:solidFill>
              <a:schemeClr val="tx1"/>
            </a:solidFill>
            <a:prstDash val="lgDash"/>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D0D1FBBB-A3D0-BF91-AC51-31B7DF06E7DE}"/>
              </a:ext>
            </a:extLst>
          </p:cNvPr>
          <p:cNvCxnSpPr/>
          <p:nvPr>
            <p:custDataLst>
              <p:tags r:id="rId70"/>
            </p:custDataLst>
          </p:nvPr>
        </p:nvCxnSpPr>
        <p:spPr bwMode="auto">
          <a:xfrm>
            <a:off x="5030788" y="5195888"/>
            <a:ext cx="322262" cy="77787"/>
          </a:xfrm>
          <a:prstGeom prst="line">
            <a:avLst/>
          </a:prstGeom>
          <a:ln w="3175" cap="flat" cmpd="sng" algn="ctr">
            <a:solidFill>
              <a:schemeClr val="tx1"/>
            </a:solidFill>
            <a:prstDash val="lgDash"/>
            <a:round/>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15" name="Table 14">
            <a:extLst>
              <a:ext uri="{FF2B5EF4-FFF2-40B4-BE49-F238E27FC236}">
                <a16:creationId xmlns:a16="http://schemas.microsoft.com/office/drawing/2014/main" id="{BE17557E-56EF-6DF4-9F5E-E319A542809F}"/>
              </a:ext>
            </a:extLst>
          </p:cNvPr>
          <p:cNvGraphicFramePr>
            <a:graphicFrameLocks noGrp="1"/>
          </p:cNvGraphicFramePr>
          <p:nvPr>
            <p:extLst>
              <p:ext uri="{D42A27DB-BD31-4B8C-83A1-F6EECF244321}">
                <p14:modId xmlns:p14="http://schemas.microsoft.com/office/powerpoint/2010/main" val="347549168"/>
              </p:ext>
            </p:extLst>
          </p:nvPr>
        </p:nvGraphicFramePr>
        <p:xfrm>
          <a:off x="6281737" y="1749903"/>
          <a:ext cx="5570747" cy="4285773"/>
        </p:xfrm>
        <a:graphic>
          <a:graphicData uri="http://schemas.openxmlformats.org/drawingml/2006/table">
            <a:tbl>
              <a:tblPr firstRow="1" bandRow="1">
                <a:tableStyleId>{5C22544A-7EE6-4342-B048-85BDC9FD1C3A}</a:tableStyleId>
              </a:tblPr>
              <a:tblGrid>
                <a:gridCol w="1325629">
                  <a:extLst>
                    <a:ext uri="{9D8B030D-6E8A-4147-A177-3AD203B41FA5}">
                      <a16:colId xmlns:a16="http://schemas.microsoft.com/office/drawing/2014/main" val="3923531282"/>
                    </a:ext>
                  </a:extLst>
                </a:gridCol>
                <a:gridCol w="4245118">
                  <a:extLst>
                    <a:ext uri="{9D8B030D-6E8A-4147-A177-3AD203B41FA5}">
                      <a16:colId xmlns:a16="http://schemas.microsoft.com/office/drawing/2014/main" val="2676165874"/>
                    </a:ext>
                  </a:extLst>
                </a:gridCol>
              </a:tblGrid>
              <a:tr h="1428591">
                <a:tc>
                  <a:txBody>
                    <a:bodyPr/>
                    <a:lstStyle/>
                    <a:p>
                      <a:pPr marL="0" lvl="0" indent="0" algn="l">
                        <a:buNone/>
                      </a:pPr>
                      <a:r>
                        <a:rPr lang="en-US" sz="1400" b="0">
                          <a:solidFill>
                            <a:schemeClr val="tx1"/>
                          </a:solidFill>
                          <a:latin typeface="Segoe UI"/>
                          <a:cs typeface="Segoe UI"/>
                        </a:rPr>
                        <a:t/>
                      </a:r>
                      <a:endParaRPr lang="en-MY" sz="1400" b="0">
                        <a:solidFill>
                          <a:schemeClr val="tx1"/>
                        </a:solidFill>
                        <a:latin typeface="Segoe UI"/>
                        <a:cs typeface="Segoe UI"/>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n-lt"/>
                          <a:cs typeface="Segoe UI"/>
                        </a:rPr>
                        <a:t/>
                      </a:r>
                    </a:p>
                    <a:p>
                      <a:pPr marL="0" lvl="0" indent="0" algn="l">
                        <a:buNone/>
                      </a:pPr>
                      <a:r>
                        <a:rPr lang="en-US" sz="1400" b="0">
                          <a:solidFill>
                            <a:schemeClr val="tx1"/>
                          </a:solidFill>
                          <a:latin typeface="+mn-lt"/>
                          <a:cs typeface="Segoe UI"/>
                        </a:rPr>
                        <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366200889"/>
                  </a:ext>
                </a:extLst>
              </a:tr>
              <a:tr h="1428591">
                <a:tc>
                  <a:txBody>
                    <a:bodyPr/>
                    <a:lstStyle/>
                    <a:p>
                      <a:pPr marL="0" lvl="0" indent="0" algn="l">
                        <a:buNone/>
                      </a:pPr>
                      <a:r>
                        <a:rPr lang="en-US" sz="1400">
                          <a:solidFill>
                            <a:schemeClr val="tx1"/>
                          </a:solidFill>
                          <a:latin typeface="Segoe UI"/>
                          <a:cs typeface="Segoe UI"/>
                        </a:rPr>
                        <a:t/>
                      </a:r>
                      <a:endParaRPr lang="en-MY" sz="1400">
                        <a:solidFill>
                          <a:schemeClr val="tx1"/>
                        </a:solidFill>
                        <a:latin typeface="Segoe UI"/>
                        <a:cs typeface="Segoe UI"/>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lvl="0" indent="0" algn="l">
                        <a:buNone/>
                      </a:pPr>
                      <a:r>
                        <a:rPr lang="en-US" sz="1400">
                          <a:solidFill>
                            <a:schemeClr val="tx1"/>
                          </a:solidFill>
                          <a:latin typeface="+mn-lt"/>
                          <a:cs typeface="Segoe UI"/>
                        </a:rPr>
                        <a:t/>
                      </a:r>
                      <a:endParaRPr lang="en-MY" sz="1400">
                        <a:solidFill>
                          <a:schemeClr val="tx1"/>
                        </a:solidFill>
                        <a:latin typeface="Segoe UI"/>
                        <a:cs typeface="Segoe UI"/>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505003236"/>
                  </a:ext>
                </a:extLst>
              </a:tr>
              <a:tr h="1428591">
                <a:tc>
                  <a:txBody>
                    <a:bodyPr/>
                    <a:lstStyle/>
                    <a:p>
                      <a:pPr marL="0" lvl="0" indent="0" algn="l">
                        <a:buNone/>
                      </a:pPr>
                      <a:r>
                        <a:rPr lang="en-US" sz="1400">
                          <a:solidFill>
                            <a:schemeClr val="bg1"/>
                          </a:solidFill>
                          <a:latin typeface="Segoe UI"/>
                          <a:cs typeface="Segoe UI"/>
                        </a:rPr>
                        <a:t/>
                      </a:r>
                      <a:endParaRPr lang="en-MY" sz="1400">
                        <a:solidFill>
                          <a:schemeClr val="bg1"/>
                        </a:solidFill>
                        <a:latin typeface="Segoe UI"/>
                        <a:cs typeface="Segoe UI"/>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939521823"/>
                  </a:ext>
                </a:extLst>
              </a:tr>
            </a:tbl>
          </a:graphicData>
        </a:graphic>
      </p:graphicFrame>
      <p:sp>
        <p:nvSpPr>
          <p:cNvPr id="19" name="TextBox 18">
            <a:extLst>
              <a:ext uri="{FF2B5EF4-FFF2-40B4-BE49-F238E27FC236}">
                <a16:creationId xmlns:a16="http://schemas.microsoft.com/office/drawing/2014/main" id="{9A9B7AAA-211D-E372-B27D-10014B44FF84}"/>
              </a:ext>
            </a:extLst>
          </p:cNvPr>
          <p:cNvSpPr txBox="1"/>
          <p:nvPr/>
        </p:nvSpPr>
        <p:spPr>
          <a:xfrm>
            <a:off x="1005888" y="2034289"/>
            <a:ext cx="4125911" cy="954107"/>
          </a:xfrm>
          <a:prstGeom prst="rect">
            <a:avLst/>
          </a:prstGeom>
          <a:solidFill>
            <a:schemeClr val="bg1">
              <a:lumMod val="85000"/>
            </a:schemeClr>
          </a:solidFill>
          <a:ln>
            <a:noFill/>
          </a:ln>
        </p:spPr>
        <p:txBody>
          <a:bodyPr wrap="square" lIns="91440" tIns="45720" rIns="91440" bIns="45720" rtlCol="0" anchor="t">
            <a:spAutoFit/>
          </a:bodyPr>
          <a:lstStyle/>
          <a:p>
            <a:pPr lvl="0">
              <a:buSzPct val="100000"/>
            </a:pPr>
            <a:r>
              <a:rPr lang="en-US" sz="1400"/>
              <a:t/>
            </a:r>
          </a:p>
        </p:txBody>
      </p:sp>
    </p:spTree>
    <p:extLst>
      <p:ext uri="{BB962C8B-B14F-4D97-AF65-F5344CB8AC3E}">
        <p14:creationId xmlns:p14="http://schemas.microsoft.com/office/powerpoint/2010/main" val="1278743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7F404-E82A-177A-287B-063023B9CE17}"/>
            </a:ext>
          </a:extLst>
        </p:cNvPr>
        <p:cNvGrpSpPr/>
        <p:nvPr/>
      </p:nvGrpSpPr>
      <p:grpSpPr>
        <a:xfrm>
          <a:off x="0" y="0"/>
          <a:ext cx="0" cy="0"/>
          <a:chOff x="0" y="0"/>
          <a:chExt cx="0" cy="0"/>
        </a:xfrm>
      </p:grpSpPr>
      <p:sp>
        <p:nvSpPr>
          <p:cNvPr id="962" name="Rectangle 961">
            <a:extLst>
              <a:ext uri="{FF2B5EF4-FFF2-40B4-BE49-F238E27FC236}">
                <a16:creationId xmlns:a16="http://schemas.microsoft.com/office/drawing/2014/main" id="{6EC1E5B1-DF4F-4557-01D7-C17E3CAFEA88}"/>
              </a:ext>
            </a:extLst>
          </p:cNvPr>
          <p:cNvSpPr/>
          <p:nvPr/>
        </p:nvSpPr>
        <p:spPr>
          <a:xfrm>
            <a:off x="1062038" y="5189013"/>
            <a:ext cx="10795000" cy="880438"/>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rPr>
              <a:t>Thailand - Final Energy Demand</a:t>
            </a:r>
            <a:r>
              <a:rPr lang="en-US" sz="1400" err="1">
                <a:solidFill>
                  <a:schemeClr val="tx1"/>
                </a:solidFill>
              </a:rPr>
              <a:t>Source: YCP Analysis</a:t>
            </a:r>
            <a:r>
              <a:rPr lang="en-US" sz="1400">
                <a:solidFill>
                  <a:schemeClr val="tx1"/>
                </a:solidFill>
              </a:rPr>
              <a:t>Key Insight</a:t>
            </a:r>
          </a:p>
          <a:p>
            <a:r>
              <a:rPr lang="en-US" sz="1400" i="1">
                <a:solidFill>
                  <a:schemeClr val="tx1"/>
                </a:solidFill>
              </a:rPr>
              <a:t>Industry: 37%</a:t>
            </a:r>
          </a:p>
          <a:p>
            <a:endParaRPr lang="en-US" sz="1400">
              <a:solidFill>
                <a:schemeClr val="tx1"/>
              </a:solidFill>
            </a:endParaRPr>
          </a:p>
          <a:p>
            <a:endParaRPr kumimoji="1" lang="en-MY" sz="1050">
              <a:solidFill>
                <a:schemeClr val="tx1"/>
              </a:solidFill>
            </a:endParaRPr>
          </a:p>
        </p:txBody>
      </p:sp>
      <p:graphicFrame>
        <p:nvGraphicFramePr>
          <p:cNvPr id="4" name="think-cell data - do not delete" hidden="1">
            <a:extLst>
              <a:ext uri="{FF2B5EF4-FFF2-40B4-BE49-F238E27FC236}">
                <a16:creationId xmlns:a16="http://schemas.microsoft.com/office/drawing/2014/main" id="{1A7462D2-7EBB-DAFD-D403-34960203634E}"/>
              </a:ext>
            </a:extLst>
          </p:cNvPr>
          <p:cNvGraphicFramePr>
            <a:graphicFrameLocks/>
          </p:cNvGraphicFramePr>
          <p:nvPr>
            <p:custDataLst>
              <p:tags r:id="rId1"/>
            </p:custDataLst>
            <p:extLst>
              <p:ext uri="{D42A27DB-BD31-4B8C-83A1-F6EECF244321}">
                <p14:modId xmlns:p14="http://schemas.microsoft.com/office/powerpoint/2010/main" val="25005566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8" imgW="425" imgH="424" progId="TCLayout.ActiveDocument.1">
                  <p:embed/>
                </p:oleObj>
              </mc:Choice>
              <mc:Fallback>
                <p:oleObj name="think-cell Slide" r:id="rId68" imgW="425" imgH="424" progId="TCLayout.ActiveDocument.1">
                  <p:embed/>
                  <p:pic>
                    <p:nvPicPr>
                      <p:cNvPr id="1010" name="think-cell data - do not delete" hidden="1">
                        <a:extLst>
                          <a:ext uri="{FF2B5EF4-FFF2-40B4-BE49-F238E27FC236}">
                            <a16:creationId xmlns:a16="http://schemas.microsoft.com/office/drawing/2014/main" id="{1A7462D2-7EBB-DAFD-D403-34960203634E}"/>
                          </a:ext>
                        </a:extLst>
                      </p:cNvPr>
                      <p:cNvPicPr/>
                      <p:nvPr/>
                    </p:nvPicPr>
                    <p:blipFill>
                      <a:blip r:embed="rId69"/>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DF514742-1EEE-D1D7-C1E0-897959640F6B}"/>
              </a:ext>
            </a:extLst>
          </p:cNvPr>
          <p:cNvSpPr>
            <a:spLocks noGrp="1"/>
          </p:cNvSpPr>
          <p:nvPr>
            <p:ph type="title"/>
          </p:nvPr>
        </p:nvSpPr>
        <p:spPr/>
        <p:txBody>
          <a:bodyPr vert="horz" rIns="0"/>
          <a:lstStyle/>
          <a:p>
            <a:r>
              <a:rPr lang="en-US" sz="2000">
                <a:latin typeface="Segoe UI" panose="020B0502040204020203" pitchFamily="34" charset="0"/>
                <a:cs typeface="Segoe UI" panose="020B0502040204020203" pitchFamily="34" charset="0"/>
              </a:rPr>
              <a:t>Market Data</a:t>
            </a:r>
            <a:br>
              <a:rPr lang="en-US">
                <a:latin typeface="Segoe UI" panose="020B0502040204020203" pitchFamily="34" charset="0"/>
                <a:cs typeface="Segoe UI" panose="020B0502040204020203" pitchFamily="34" charset="0"/>
              </a:rPr>
            </a:br>
            <a:r>
              <a:rPr lang="en-US" sz="1600">
                <a:latin typeface="Segoe UI" panose="020B0502040204020203" pitchFamily="34" charset="0"/>
                <a:cs typeface="Segoe UI" panose="020B0502040204020203" pitchFamily="34" charset="0"/>
              </a:rPr>
              <a:t>Transport: 29%</a:t>
            </a:r>
            <a:r>
              <a:rPr lang="en-MY" sz="1600"/>
              <a:t>Opportunity</a:t>
            </a:r>
            <a:endParaRPr lang="en-US" sz="1600">
              <a:latin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EA145777-A11E-5F8B-EFB4-67DA637B0808}"/>
              </a:ext>
            </a:extLst>
          </p:cNvPr>
          <p:cNvSpPr txBox="1"/>
          <p:nvPr/>
        </p:nvSpPr>
        <p:spPr>
          <a:xfrm>
            <a:off x="340272" y="6057376"/>
            <a:ext cx="11516765" cy="400110"/>
          </a:xfrm>
          <a:prstGeom prst="rect">
            <a:avLst/>
          </a:prstGeom>
          <a:noFill/>
        </p:spPr>
        <p:txBody>
          <a:bodyPr wrap="square">
            <a:spAutoFit/>
          </a:bodyPr>
          <a:lstStyle/>
          <a:p>
            <a:r>
              <a:rPr lang="en-GB" sz="1000">
                <a:ea typeface="Meiryo UI"/>
                <a:cs typeface="Times New Roman" panose="02020603050405020304" pitchFamily="18" charset="0"/>
              </a:rPr>
              <a:t>Manufacturing sector expansion driving industrial demand</a:t>
            </a:r>
            <a:r>
              <a:rPr lang="en-US" sz="1000">
                <a:ea typeface="Meiryo UI"/>
                <a:cs typeface="Times New Roman" panose="02020603050405020304" pitchFamily="18" charset="0"/>
              </a:rPr>
              <a:t>Industry accounts for 37% of final demand, presenting largest ESCO opportunity</a:t>
            </a:r>
            <a:r>
              <a:rPr lang="en-US" sz="1000" err="1">
                <a:ea typeface="Meiryo UI"/>
                <a:cs typeface="Times New Roman" panose="02020603050405020304" pitchFamily="18" charset="0"/>
              </a:rPr>
              <a:t/>
            </a:r>
            <a:r>
              <a:rPr lang="en-US" sz="1000">
                <a:ea typeface="Meiryo UI"/>
                <a:cs typeface="Times New Roman" panose="02020603050405020304" pitchFamily="18" charset="0"/>
              </a:rPr>
              <a:t/>
            </a:r>
            <a:r>
              <a:rPr lang="en-US" sz="1000" err="1">
                <a:ea typeface="Meiryo UI"/>
                <a:cs typeface="Times New Roman" panose="02020603050405020304" pitchFamily="18" charset="0"/>
              </a:rPr>
              <a:t/>
            </a:r>
            <a:r>
              <a:rPr lang="en-US" sz="1000">
                <a:ea typeface="Meiryo UI"/>
                <a:cs typeface="Times New Roman" panose="02020603050405020304" pitchFamily="18" charset="0"/>
              </a:rPr>
              <a:t/>
            </a:r>
            <a:r>
              <a:rPr lang="en-GB" sz="1000">
                <a:ea typeface="Meiryo UI"/>
                <a:cs typeface="Times New Roman" panose="02020603050405020304" pitchFamily="18" charset="0"/>
              </a:rPr>
              <a:t/>
            </a:r>
          </a:p>
          <a:p>
            <a:r>
              <a:rPr lang="en-GB" sz="1000">
                <a:ea typeface="Meiryo UI"/>
                <a:cs typeface="Times New Roman" panose="02020603050405020304" pitchFamily="18" charset="0"/>
              </a:rPr>
              <a:t/>
            </a:r>
            <a:r>
              <a:rPr lang="en-US" sz="1000">
                <a:ea typeface="Meiryo UI"/>
                <a:cs typeface="Times New Roman" panose="02020603050405020304" pitchFamily="18" charset="0"/>
              </a:rPr>
              <a:t/>
            </a:r>
            <a:endParaRPr lang="en-GB" sz="1000">
              <a:ea typeface="Meiryo UI"/>
              <a:cs typeface="Times New Roman" panose="02020603050405020304" pitchFamily="18" charset="0"/>
            </a:endParaRPr>
          </a:p>
        </p:txBody>
      </p:sp>
      <p:grpSp>
        <p:nvGrpSpPr>
          <p:cNvPr id="63" name="グループ化 64">
            <a:extLst>
              <a:ext uri="{FF2B5EF4-FFF2-40B4-BE49-F238E27FC236}">
                <a16:creationId xmlns:a16="http://schemas.microsoft.com/office/drawing/2014/main" id="{CDCF93CC-522E-BD80-8697-D694997C2F00}"/>
              </a:ext>
            </a:extLst>
          </p:cNvPr>
          <p:cNvGrpSpPr/>
          <p:nvPr/>
        </p:nvGrpSpPr>
        <p:grpSpPr>
          <a:xfrm>
            <a:off x="370205" y="1253287"/>
            <a:ext cx="5547995" cy="407556"/>
            <a:chOff x="455612" y="1382529"/>
            <a:chExt cx="4113213" cy="655821"/>
          </a:xfrm>
          <a:noFill/>
        </p:grpSpPr>
        <p:sp>
          <p:nvSpPr>
            <p:cNvPr id="960" name="ColumnHeader">
              <a:extLst>
                <a:ext uri="{FF2B5EF4-FFF2-40B4-BE49-F238E27FC236}">
                  <a16:creationId xmlns:a16="http://schemas.microsoft.com/office/drawing/2014/main" id="{EE2AECF0-6FE4-3A16-11BE-79FC73517588}"/>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
              </a:r>
            </a:p>
          </p:txBody>
        </p:sp>
        <p:cxnSp>
          <p:nvCxnSpPr>
            <p:cNvPr id="961" name="直線コネクタ 66">
              <a:extLst>
                <a:ext uri="{FF2B5EF4-FFF2-40B4-BE49-F238E27FC236}">
                  <a16:creationId xmlns:a16="http://schemas.microsoft.com/office/drawing/2014/main" id="{874A51B1-1CD7-D4D7-40B8-300F9C175EE4}"/>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65" name="グループ化 64">
            <a:extLst>
              <a:ext uri="{FF2B5EF4-FFF2-40B4-BE49-F238E27FC236}">
                <a16:creationId xmlns:a16="http://schemas.microsoft.com/office/drawing/2014/main" id="{82BD7B61-606D-48E0-E759-5EECD76ED875}"/>
              </a:ext>
            </a:extLst>
          </p:cNvPr>
          <p:cNvGrpSpPr/>
          <p:nvPr/>
        </p:nvGrpSpPr>
        <p:grpSpPr>
          <a:xfrm>
            <a:off x="6273800" y="1257615"/>
            <a:ext cx="5547994" cy="407556"/>
            <a:chOff x="455612" y="1382529"/>
            <a:chExt cx="4113213" cy="655821"/>
          </a:xfrm>
          <a:noFill/>
        </p:grpSpPr>
        <p:sp>
          <p:nvSpPr>
            <p:cNvPr id="966" name="ColumnHeader">
              <a:extLst>
                <a:ext uri="{FF2B5EF4-FFF2-40B4-BE49-F238E27FC236}">
                  <a16:creationId xmlns:a16="http://schemas.microsoft.com/office/drawing/2014/main" id="{AC0F0E1A-4DAB-0C27-D2F1-083F6778EDD7}"/>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
              </a:r>
            </a:p>
          </p:txBody>
        </p:sp>
        <p:cxnSp>
          <p:nvCxnSpPr>
            <p:cNvPr id="967" name="直線コネクタ 66">
              <a:extLst>
                <a:ext uri="{FF2B5EF4-FFF2-40B4-BE49-F238E27FC236}">
                  <a16:creationId xmlns:a16="http://schemas.microsoft.com/office/drawing/2014/main" id="{759EBF06-FF21-E4B1-CB37-5A2A25837584}"/>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68" name="TextBox 967">
            <a:extLst>
              <a:ext uri="{FF2B5EF4-FFF2-40B4-BE49-F238E27FC236}">
                <a16:creationId xmlns:a16="http://schemas.microsoft.com/office/drawing/2014/main" id="{C1432E74-75F9-3AB3-B6EA-15DDDCC06AD0}"/>
              </a:ext>
            </a:extLst>
          </p:cNvPr>
          <p:cNvSpPr txBox="1"/>
          <p:nvPr/>
        </p:nvSpPr>
        <p:spPr>
          <a:xfrm>
            <a:off x="370205" y="1739410"/>
            <a:ext cx="1409700" cy="307777"/>
          </a:xfrm>
          <a:prstGeom prst="rect">
            <a:avLst/>
          </a:prstGeom>
          <a:noFill/>
        </p:spPr>
        <p:txBody>
          <a:bodyPr wrap="square" rtlCol="0">
            <a:spAutoFit/>
          </a:bodyPr>
          <a:lstStyle/>
          <a:p>
            <a:r>
              <a:rPr lang="en-US" sz="1400">
                <a:latin typeface="Segoe UI" panose="020B0502040204020203" pitchFamily="34" charset="0"/>
                <a:cs typeface="Segoe UI" panose="020B0502040204020203" pitchFamily="34" charset="0"/>
              </a:rPr>
              <a:t/>
            </a:r>
          </a:p>
        </p:txBody>
      </p:sp>
      <p:cxnSp>
        <p:nvCxnSpPr>
          <p:cNvPr id="68" name="Straight Connector 67">
            <a:extLst>
              <a:ext uri="{FF2B5EF4-FFF2-40B4-BE49-F238E27FC236}">
                <a16:creationId xmlns:a16="http://schemas.microsoft.com/office/drawing/2014/main" id="{88E72284-0051-B569-8A66-D46B98D0CC42}"/>
              </a:ext>
            </a:extLst>
          </p:cNvPr>
          <p:cNvCxnSpPr/>
          <p:nvPr>
            <p:custDataLst>
              <p:tags r:id="rId2"/>
            </p:custDataLst>
          </p:nvPr>
        </p:nvCxnSpPr>
        <p:spPr bwMode="gray">
          <a:xfrm>
            <a:off x="839788" y="4132263"/>
            <a:ext cx="5078413"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5F7B7892-3AEB-3B79-9CD3-A5086D8AB3E5}"/>
              </a:ext>
            </a:extLst>
          </p:cNvPr>
          <p:cNvCxnSpPr/>
          <p:nvPr>
            <p:custDataLst>
              <p:tags r:id="rId3"/>
            </p:custDataLst>
          </p:nvPr>
        </p:nvCxnSpPr>
        <p:spPr bwMode="gray">
          <a:xfrm>
            <a:off x="839788" y="3670300"/>
            <a:ext cx="5078413"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F3FD371-B479-C6D0-E215-0C3E9BE183D3}"/>
              </a:ext>
            </a:extLst>
          </p:cNvPr>
          <p:cNvCxnSpPr/>
          <p:nvPr>
            <p:custDataLst>
              <p:tags r:id="rId4"/>
            </p:custDataLst>
          </p:nvPr>
        </p:nvCxnSpPr>
        <p:spPr bwMode="gray">
          <a:xfrm>
            <a:off x="839788" y="3206750"/>
            <a:ext cx="5078413"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454A587-D1BF-7609-70A7-4D589E2829C8}"/>
              </a:ext>
            </a:extLst>
          </p:cNvPr>
          <p:cNvCxnSpPr/>
          <p:nvPr>
            <p:custDataLst>
              <p:tags r:id="rId5"/>
            </p:custDataLst>
          </p:nvPr>
        </p:nvCxnSpPr>
        <p:spPr bwMode="gray">
          <a:xfrm>
            <a:off x="839788" y="2744788"/>
            <a:ext cx="5078413"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CD7C6CCD-C550-82BC-C096-A3A35F769511}"/>
              </a:ext>
            </a:extLst>
          </p:cNvPr>
          <p:cNvCxnSpPr/>
          <p:nvPr>
            <p:custDataLst>
              <p:tags r:id="rId6"/>
            </p:custDataLst>
          </p:nvPr>
        </p:nvCxnSpPr>
        <p:spPr bwMode="gray">
          <a:xfrm>
            <a:off x="839788" y="2281238"/>
            <a:ext cx="5078413"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62" name="Chart 61">
            <a:extLst>
              <a:ext uri="{FF2B5EF4-FFF2-40B4-BE49-F238E27FC236}">
                <a16:creationId xmlns:a16="http://schemas.microsoft.com/office/drawing/2014/main" id="{EEE7591B-7843-8FB5-5F17-B90D914D49D4}"/>
              </a:ext>
            </a:extLst>
          </p:cNvPr>
          <p:cNvGraphicFramePr/>
          <p:nvPr>
            <p:custDataLst>
              <p:tags r:id="rId7"/>
            </p:custDataLst>
            <p:extLst>
              <p:ext uri="{D42A27DB-BD31-4B8C-83A1-F6EECF244321}">
                <p14:modId xmlns:p14="http://schemas.microsoft.com/office/powerpoint/2010/main" val="2984442711"/>
              </p:ext>
            </p:extLst>
          </p:nvPr>
        </p:nvGraphicFramePr>
        <p:xfrm>
          <a:off x="757238" y="2198688"/>
          <a:ext cx="5243512" cy="2479675"/>
        </p:xfrm>
        <a:graphic>
          <a:graphicData uri="http://schemas.openxmlformats.org/drawingml/2006/chart">
            <c:chart xmlns:c="http://schemas.openxmlformats.org/drawingml/2006/chart" xmlns:r="http://schemas.openxmlformats.org/officeDocument/2006/relationships" r:id="rId70"/>
          </a:graphicData>
        </a:graphic>
      </p:graphicFrame>
      <p:sp>
        <p:nvSpPr>
          <p:cNvPr id="995" name="Rectangle 994">
            <a:extLst>
              <a:ext uri="{FF2B5EF4-FFF2-40B4-BE49-F238E27FC236}">
                <a16:creationId xmlns:a16="http://schemas.microsoft.com/office/drawing/2014/main" id="{B0D28A47-863C-2A33-1408-691F3765F4F8}"/>
              </a:ext>
            </a:extLst>
          </p:cNvPr>
          <p:cNvSpPr/>
          <p:nvPr>
            <p:custDataLst>
              <p:tags r:id="rId8"/>
            </p:custDataLst>
          </p:nvPr>
        </p:nvSpPr>
        <p:spPr bwMode="gray">
          <a:xfrm>
            <a:off x="434975" y="4505325"/>
            <a:ext cx="2286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CE6EDCBD-C640-4140-BE78-65651E31212A}" type="datetime'''0''''''''''.''''''0'''''''''''''''''''''''''''''''''''''">
              <a:rPr kumimoji="0" lang="en-US" altLang="en-US" sz="1400" smtClean="0">
                <a:solidFill>
                  <a:schemeClr val="tx1"/>
                </a:solidFill>
              </a:rPr>
              <a:pPr algn="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997" name="Rectangle 996">
            <a:extLst>
              <a:ext uri="{FF2B5EF4-FFF2-40B4-BE49-F238E27FC236}">
                <a16:creationId xmlns:a16="http://schemas.microsoft.com/office/drawing/2014/main" id="{62A70D91-0981-F3F7-C8DF-2BACEAACF3C5}"/>
              </a:ext>
            </a:extLst>
          </p:cNvPr>
          <p:cNvSpPr/>
          <p:nvPr>
            <p:custDataLst>
              <p:tags r:id="rId9"/>
            </p:custDataLst>
          </p:nvPr>
        </p:nvSpPr>
        <p:spPr bwMode="gray">
          <a:xfrm>
            <a:off x="434975" y="4041775"/>
            <a:ext cx="2286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88CB094E-8DFF-4A8B-BD53-47BCAA569B51}" type="datetime'2''''''''''''''''''''''''''''''''''''.''''''''''''''''''''0'''">
              <a:rPr kumimoji="0" lang="en-US" altLang="en-US" sz="1400" smtClean="0">
                <a:solidFill>
                  <a:schemeClr val="tx1"/>
                </a:solidFill>
              </a:rPr>
              <a:pPr algn="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999" name="Rectangle 998">
            <a:extLst>
              <a:ext uri="{FF2B5EF4-FFF2-40B4-BE49-F238E27FC236}">
                <a16:creationId xmlns:a16="http://schemas.microsoft.com/office/drawing/2014/main" id="{96A57AC9-258A-08FC-1320-46E8348AC920}"/>
              </a:ext>
            </a:extLst>
          </p:cNvPr>
          <p:cNvSpPr/>
          <p:nvPr>
            <p:custDataLst>
              <p:tags r:id="rId10"/>
            </p:custDataLst>
          </p:nvPr>
        </p:nvSpPr>
        <p:spPr bwMode="gray">
          <a:xfrm>
            <a:off x="434975" y="3579813"/>
            <a:ext cx="2286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4262E3F3-6B71-4CD4-BCE0-972C3DE997AF}" type="datetime'''''''''4''.''''''''''''''''0'''''''''">
              <a:rPr kumimoji="0" lang="en-US" altLang="en-US" sz="1400" smtClean="0">
                <a:solidFill>
                  <a:schemeClr val="tx1"/>
                </a:solidFill>
              </a:rPr>
              <a:pPr algn="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1001" name="Rectangle 1000">
            <a:extLst>
              <a:ext uri="{FF2B5EF4-FFF2-40B4-BE49-F238E27FC236}">
                <a16:creationId xmlns:a16="http://schemas.microsoft.com/office/drawing/2014/main" id="{D0E8E896-41B7-9CD2-F20B-65087E27FA40}"/>
              </a:ext>
            </a:extLst>
          </p:cNvPr>
          <p:cNvSpPr/>
          <p:nvPr>
            <p:custDataLst>
              <p:tags r:id="rId11"/>
            </p:custDataLst>
          </p:nvPr>
        </p:nvSpPr>
        <p:spPr bwMode="gray">
          <a:xfrm>
            <a:off x="434975" y="3116263"/>
            <a:ext cx="2286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56F047AA-538C-41EF-8C5A-25765F16379E}" type="datetime'''6''''''''''''''''''''''''''''.''''''''''''''0'''''''''''''">
              <a:rPr kumimoji="0" lang="en-US" altLang="en-US" sz="1400" smtClean="0">
                <a:solidFill>
                  <a:schemeClr val="tx1"/>
                </a:solidFill>
              </a:rPr>
              <a:pPr algn="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1003" name="Rectangle 1002">
            <a:extLst>
              <a:ext uri="{FF2B5EF4-FFF2-40B4-BE49-F238E27FC236}">
                <a16:creationId xmlns:a16="http://schemas.microsoft.com/office/drawing/2014/main" id="{CB22B319-3013-E1D3-3E72-A4D7A2AB8224}"/>
              </a:ext>
            </a:extLst>
          </p:cNvPr>
          <p:cNvSpPr/>
          <p:nvPr>
            <p:custDataLst>
              <p:tags r:id="rId12"/>
            </p:custDataLst>
          </p:nvPr>
        </p:nvSpPr>
        <p:spPr bwMode="gray">
          <a:xfrm>
            <a:off x="434975" y="2654300"/>
            <a:ext cx="2286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B2F52BD3-5B41-40E2-9EDB-8D7F254B3788}" type="datetime'''''''''''8''''''''''''.0'''''''''''">
              <a:rPr kumimoji="0" lang="en-US" altLang="en-US" sz="1400" smtClean="0">
                <a:solidFill>
                  <a:schemeClr val="tx1"/>
                </a:solidFill>
              </a:rPr>
              <a:pPr algn="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1009" name="Rectangle 1008">
            <a:extLst>
              <a:ext uri="{FF2B5EF4-FFF2-40B4-BE49-F238E27FC236}">
                <a16:creationId xmlns:a16="http://schemas.microsoft.com/office/drawing/2014/main" id="{CB51E0FE-CF70-805E-5E80-1807D8C97FC7}"/>
              </a:ext>
            </a:extLst>
          </p:cNvPr>
          <p:cNvSpPr/>
          <p:nvPr>
            <p:custDataLst>
              <p:tags r:id="rId13"/>
            </p:custDataLst>
          </p:nvPr>
        </p:nvSpPr>
        <p:spPr bwMode="gray">
          <a:xfrm>
            <a:off x="339725" y="2190750"/>
            <a:ext cx="3238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B23715E4-7E4E-42D7-AAE2-DB18DF617A3C}" type="datetime'''1''''''''0''''''''''''''''''''''''''.''0'''''''''">
              <a:rPr kumimoji="0" lang="en-US" altLang="en-US" sz="1400" smtClean="0">
                <a:solidFill>
                  <a:schemeClr val="tx1"/>
                </a:solidFill>
                <a:effectLst/>
                <a:sym typeface="Segoe UI" panose="020B0502040204020203" pitchFamily="34" charset="0"/>
              </a:rPr>
              <a:pPr algn="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cxnSp>
        <p:nvCxnSpPr>
          <p:cNvPr id="21" name="Straight Connector 20">
            <a:extLst>
              <a:ext uri="{FF2B5EF4-FFF2-40B4-BE49-F238E27FC236}">
                <a16:creationId xmlns:a16="http://schemas.microsoft.com/office/drawing/2014/main" id="{1D730C76-4158-3559-74D5-C03817B40404}"/>
              </a:ext>
            </a:extLst>
          </p:cNvPr>
          <p:cNvCxnSpPr/>
          <p:nvPr>
            <p:custDataLst>
              <p:tags r:id="rId14"/>
            </p:custDataLst>
          </p:nvPr>
        </p:nvCxnSpPr>
        <p:spPr bwMode="white">
          <a:xfrm>
            <a:off x="5353050" y="3119438"/>
            <a:ext cx="403225"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1D4A630-C1B8-65D1-52E0-531345791B06}"/>
              </a:ext>
            </a:extLst>
          </p:cNvPr>
          <p:cNvCxnSpPr/>
          <p:nvPr>
            <p:custDataLst>
              <p:tags r:id="rId15"/>
            </p:custDataLst>
          </p:nvPr>
        </p:nvCxnSpPr>
        <p:spPr bwMode="white">
          <a:xfrm>
            <a:off x="4627563" y="3590925"/>
            <a:ext cx="403225"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B02FD86-8BE0-88D9-263E-E8821406BBCC}"/>
              </a:ext>
            </a:extLst>
          </p:cNvPr>
          <p:cNvCxnSpPr/>
          <p:nvPr>
            <p:custDataLst>
              <p:tags r:id="rId16"/>
            </p:custDataLst>
          </p:nvPr>
        </p:nvCxnSpPr>
        <p:spPr bwMode="white">
          <a:xfrm>
            <a:off x="3902075" y="3906838"/>
            <a:ext cx="403225"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9259D44-5710-9A25-1718-373C6CD9ABDE}"/>
              </a:ext>
            </a:extLst>
          </p:cNvPr>
          <p:cNvCxnSpPr/>
          <p:nvPr>
            <p:custDataLst>
              <p:tags r:id="rId17"/>
            </p:custDataLst>
          </p:nvPr>
        </p:nvCxnSpPr>
        <p:spPr bwMode="white">
          <a:xfrm>
            <a:off x="3176588" y="4116388"/>
            <a:ext cx="403225"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E92741D-7B53-2461-CAA0-CFA90960AF1C}"/>
              </a:ext>
            </a:extLst>
          </p:cNvPr>
          <p:cNvCxnSpPr/>
          <p:nvPr>
            <p:custDataLst>
              <p:tags r:id="rId18"/>
            </p:custDataLst>
          </p:nvPr>
        </p:nvCxnSpPr>
        <p:spPr bwMode="white">
          <a:xfrm>
            <a:off x="2451100" y="4148138"/>
            <a:ext cx="403225"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8C9B167-23D3-F245-F903-F69D74A784F7}"/>
              </a:ext>
            </a:extLst>
          </p:cNvPr>
          <p:cNvCxnSpPr/>
          <p:nvPr>
            <p:custDataLst>
              <p:tags r:id="rId19"/>
            </p:custDataLst>
          </p:nvPr>
        </p:nvCxnSpPr>
        <p:spPr bwMode="white">
          <a:xfrm>
            <a:off x="1725613" y="4327525"/>
            <a:ext cx="403225"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C0BB57C9-F4C9-3270-1F62-24492091F42B}"/>
              </a:ext>
            </a:extLst>
          </p:cNvPr>
          <p:cNvCxnSpPr/>
          <p:nvPr>
            <p:custDataLst>
              <p:tags r:id="rId20"/>
            </p:custDataLst>
          </p:nvPr>
        </p:nvCxnSpPr>
        <p:spPr bwMode="white">
          <a:xfrm>
            <a:off x="1000125" y="4486275"/>
            <a:ext cx="403225" cy="0"/>
          </a:xfrm>
          <a:prstGeom prst="line">
            <a:avLst/>
          </a:prstGeom>
          <a:ln w="12700" cap="flat" cmpd="sng" algn="ctr">
            <a:solidFill>
              <a:schemeClr val="bg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96733518-9C3C-D498-FD3E-58D194C33B20}"/>
              </a:ext>
            </a:extLst>
          </p:cNvPr>
          <p:cNvCxnSpPr/>
          <p:nvPr>
            <p:custDataLst>
              <p:tags r:id="rId21"/>
            </p:custDataLst>
          </p:nvPr>
        </p:nvCxnSpPr>
        <p:spPr bwMode="auto">
          <a:xfrm>
            <a:off x="1201738" y="4329113"/>
            <a:ext cx="0" cy="90488"/>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0" name="Straight Connector 969">
            <a:extLst>
              <a:ext uri="{FF2B5EF4-FFF2-40B4-BE49-F238E27FC236}">
                <a16:creationId xmlns:a16="http://schemas.microsoft.com/office/drawing/2014/main" id="{F0F99165-1549-A710-DE34-0FD828D90268}"/>
              </a:ext>
            </a:extLst>
          </p:cNvPr>
          <p:cNvCxnSpPr/>
          <p:nvPr>
            <p:custDataLst>
              <p:tags r:id="rId22"/>
            </p:custDataLst>
          </p:nvPr>
        </p:nvCxnSpPr>
        <p:spPr bwMode="auto">
          <a:xfrm>
            <a:off x="2847975" y="3944938"/>
            <a:ext cx="0" cy="261938"/>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0EA7B4F-06C0-BBD9-9087-A55F841CDBE0}"/>
              </a:ext>
            </a:extLst>
          </p:cNvPr>
          <p:cNvCxnSpPr>
            <a:cxnSpLocks/>
          </p:cNvCxnSpPr>
          <p:nvPr>
            <p:custDataLst>
              <p:tags r:id="rId23"/>
            </p:custDataLst>
          </p:nvPr>
        </p:nvCxnSpPr>
        <p:spPr bwMode="auto">
          <a:xfrm flipV="1">
            <a:off x="1201738" y="4557713"/>
            <a:ext cx="0" cy="63500"/>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863869F8-CE6F-E83B-225C-9AE1AFE2558A}"/>
              </a:ext>
            </a:extLst>
          </p:cNvPr>
          <p:cNvCxnSpPr/>
          <p:nvPr>
            <p:custDataLst>
              <p:tags r:id="rId24"/>
            </p:custDataLst>
          </p:nvPr>
        </p:nvCxnSpPr>
        <p:spPr bwMode="auto">
          <a:xfrm>
            <a:off x="1927225" y="4102100"/>
            <a:ext cx="0" cy="101600"/>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76655225-FB06-D6C9-2F90-662C4ACFAD0C}"/>
              </a:ext>
            </a:extLst>
          </p:cNvPr>
          <p:cNvSpPr/>
          <p:nvPr>
            <p:custDataLst>
              <p:tags r:id="rId25"/>
            </p:custDataLst>
          </p:nvPr>
        </p:nvSpPr>
        <p:spPr bwMode="gray">
          <a:xfrm>
            <a:off x="1633538" y="4416425"/>
            <a:ext cx="387350" cy="192088"/>
          </a:xfrm>
          <a:prstGeom prst="rect">
            <a:avLst/>
          </a:prstGeom>
          <a:solidFill>
            <a:srgbClr val="3C57FE"/>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B24A4FED-74C5-4D10-9AC2-27C6C46FD32B}" type="datetime'''''''''''''''''''''''''''3''''''''6%'''''''''">
              <a:rPr kumimoji="0" lang="en-US" altLang="en-US" sz="1400" smtClean="0">
                <a:solidFill>
                  <a:schemeClr val="bg1"/>
                </a:solidFill>
              </a:rPr>
              <a:pPr algn="ctr">
                <a:lnSpc>
                  <a:spcPct val="90000"/>
                </a:lnSpc>
                <a:spcBef>
                  <a:spcPct val="0"/>
                </a:spcBef>
                <a:spcAft>
                  <a:spcPct val="0"/>
                </a:spcAft>
              </a:pPr>
              <a:t/>
            </a:fld>
            <a:endParaRPr kumimoji="0" lang="en-US" sz="1400">
              <a:solidFill>
                <a:schemeClr val="bg1"/>
              </a:solidFill>
              <a:sym typeface="Segoe UI" panose="020B0502040204020203" pitchFamily="34" charset="0"/>
            </a:endParaRPr>
          </a:p>
        </p:txBody>
      </p:sp>
      <p:sp>
        <p:nvSpPr>
          <p:cNvPr id="30" name="Rectangle 29">
            <a:extLst>
              <a:ext uri="{FF2B5EF4-FFF2-40B4-BE49-F238E27FC236}">
                <a16:creationId xmlns:a16="http://schemas.microsoft.com/office/drawing/2014/main" id="{82CAF7D0-B3AB-DD2D-3589-73A21EDAEE60}"/>
              </a:ext>
            </a:extLst>
          </p:cNvPr>
          <p:cNvSpPr/>
          <p:nvPr>
            <p:custDataLst>
              <p:tags r:id="rId26"/>
            </p:custDataLst>
          </p:nvPr>
        </p:nvSpPr>
        <p:spPr bwMode="auto">
          <a:xfrm>
            <a:off x="1730375" y="4785976"/>
            <a:ext cx="393700"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2E3FCDF6-661B-476B-B0C0-78802F25D024}" type="datetime'''''''''''''2''''''''0''''''''''''''''10'''''''">
              <a:rPr kumimoji="0" lang="en-US" altLang="en-US" sz="1400" smtClean="0">
                <a:solidFill>
                  <a:schemeClr val="tx1"/>
                </a:solidFill>
              </a:rPr>
              <a:pPr algn="ctr">
                <a:spcBef>
                  <a:spcPct val="0"/>
                </a:spcBef>
                <a:spcAft>
                  <a:spcPct val="0"/>
                </a:spcAft>
              </a:pPr>
              <a:t>2010</a:t>
            </a:fld>
            <a:endParaRPr kumimoji="0" lang="en-US" sz="1400">
              <a:solidFill>
                <a:schemeClr val="tx1"/>
              </a:solidFill>
              <a:sym typeface="Segoe UI" panose="020B0502040204020203" pitchFamily="34" charset="0"/>
            </a:endParaRPr>
          </a:p>
        </p:txBody>
      </p:sp>
      <p:sp>
        <p:nvSpPr>
          <p:cNvPr id="975" name="Rectangle 974">
            <a:extLst>
              <a:ext uri="{FF2B5EF4-FFF2-40B4-BE49-F238E27FC236}">
                <a16:creationId xmlns:a16="http://schemas.microsoft.com/office/drawing/2014/main" id="{FE108FD7-042D-489F-C973-B5CF1CEA4A26}"/>
              </a:ext>
            </a:extLst>
          </p:cNvPr>
          <p:cNvSpPr/>
          <p:nvPr>
            <p:custDataLst>
              <p:tags r:id="rId27"/>
            </p:custDataLst>
          </p:nvPr>
        </p:nvSpPr>
        <p:spPr bwMode="gray">
          <a:xfrm>
            <a:off x="2459038" y="3963988"/>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DF9CD445-F253-4A35-ADE0-9FE28FF410E2}" type="datetime'''''''2''''''''''''''''''''''''''9''''''''''''''%'''''">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23" name="Rectangle 22">
            <a:extLst>
              <a:ext uri="{FF2B5EF4-FFF2-40B4-BE49-F238E27FC236}">
                <a16:creationId xmlns:a16="http://schemas.microsoft.com/office/drawing/2014/main" id="{ADD67FFD-753D-C058-128E-43D94724B98A}"/>
              </a:ext>
            </a:extLst>
          </p:cNvPr>
          <p:cNvSpPr/>
          <p:nvPr>
            <p:custDataLst>
              <p:tags r:id="rId28"/>
            </p:custDataLst>
          </p:nvPr>
        </p:nvSpPr>
        <p:spPr bwMode="gray">
          <a:xfrm>
            <a:off x="2654300" y="3752850"/>
            <a:ext cx="387350" cy="192088"/>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C4BA6DEB-12F0-412E-87FC-474580E4EE6C}" type="datetime'''''''''''''1''''''''9''''''''%'''''''''">
              <a:rPr kumimoji="0" lang="en-US" altLang="en-US" sz="1400" smtClean="0">
                <a:solidFill>
                  <a:schemeClr val="tx1"/>
                </a:solidFill>
                <a:effectLst/>
              </a:rPr>
              <a:pPr algn="ct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24" name="Rectangle 23">
            <a:extLst>
              <a:ext uri="{FF2B5EF4-FFF2-40B4-BE49-F238E27FC236}">
                <a16:creationId xmlns:a16="http://schemas.microsoft.com/office/drawing/2014/main" id="{0FA84145-982B-AD2C-A1AC-DC53766A97B6}"/>
              </a:ext>
            </a:extLst>
          </p:cNvPr>
          <p:cNvSpPr/>
          <p:nvPr>
            <p:custDataLst>
              <p:tags r:id="rId29"/>
            </p:custDataLst>
          </p:nvPr>
        </p:nvSpPr>
        <p:spPr bwMode="gray">
          <a:xfrm>
            <a:off x="2459038" y="4335463"/>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0B7F42F5-5F3B-470D-841C-87C85214DA5E}" type="datetime'''''''''''5''''''''''''2''''%'''''''''''''''''">
              <a:rPr kumimoji="0" lang="en-US" altLang="en-US" sz="1400" smtClean="0">
                <a:solidFill>
                  <a:schemeClr val="bg1"/>
                </a:solidFill>
              </a:rPr>
              <a:pPr algn="ctr">
                <a:lnSpc>
                  <a:spcPct val="90000"/>
                </a:lnSpc>
                <a:spcBef>
                  <a:spcPct val="0"/>
                </a:spcBef>
                <a:spcAft>
                  <a:spcPct val="0"/>
                </a:spcAft>
              </a:pPr>
              <a:t/>
            </a:fld>
            <a:endParaRPr kumimoji="0" lang="en-US" sz="1400">
              <a:solidFill>
                <a:schemeClr val="bg1"/>
              </a:solidFill>
              <a:sym typeface="Segoe UI" panose="020B0502040204020203" pitchFamily="34" charset="0"/>
            </a:endParaRPr>
          </a:p>
        </p:txBody>
      </p:sp>
      <p:sp>
        <p:nvSpPr>
          <p:cNvPr id="32" name="Rectangle 31">
            <a:extLst>
              <a:ext uri="{FF2B5EF4-FFF2-40B4-BE49-F238E27FC236}">
                <a16:creationId xmlns:a16="http://schemas.microsoft.com/office/drawing/2014/main" id="{E2EC83BA-1ECA-C9C1-3431-F0C616DB1D12}"/>
              </a:ext>
            </a:extLst>
          </p:cNvPr>
          <p:cNvSpPr/>
          <p:nvPr>
            <p:custDataLst>
              <p:tags r:id="rId30"/>
            </p:custDataLst>
          </p:nvPr>
        </p:nvSpPr>
        <p:spPr bwMode="auto">
          <a:xfrm>
            <a:off x="2455863" y="4785976"/>
            <a:ext cx="393700"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C1B9BCDE-455F-4645-9FA2-53499A67F434}" type="datetime'''2''''''''''''''''0''''''''''''''''''''2''''0'''''">
              <a:rPr kumimoji="0" lang="en-US" altLang="en-US" sz="1400" smtClean="0">
                <a:solidFill>
                  <a:schemeClr val="tx1"/>
                </a:solidFill>
              </a:rPr>
              <a:pPr algn="ctr">
                <a:spcBef>
                  <a:spcPct val="0"/>
                </a:spcBef>
                <a:spcAft>
                  <a:spcPct val="0"/>
                </a:spcAft>
              </a:pPr>
              <a:t>2020</a:t>
            </a:fld>
            <a:endParaRPr kumimoji="0" lang="en-US" sz="1400">
              <a:solidFill>
                <a:schemeClr val="tx1"/>
              </a:solidFill>
              <a:sym typeface="Segoe UI" panose="020B0502040204020203" pitchFamily="34" charset="0"/>
            </a:endParaRPr>
          </a:p>
        </p:txBody>
      </p:sp>
      <p:sp>
        <p:nvSpPr>
          <p:cNvPr id="976" name="Rectangle 975">
            <a:extLst>
              <a:ext uri="{FF2B5EF4-FFF2-40B4-BE49-F238E27FC236}">
                <a16:creationId xmlns:a16="http://schemas.microsoft.com/office/drawing/2014/main" id="{13522BED-FBF5-C819-C0CE-834DB0E3D575}"/>
              </a:ext>
            </a:extLst>
          </p:cNvPr>
          <p:cNvSpPr/>
          <p:nvPr>
            <p:custDataLst>
              <p:tags r:id="rId31"/>
            </p:custDataLst>
          </p:nvPr>
        </p:nvSpPr>
        <p:spPr bwMode="gray">
          <a:xfrm>
            <a:off x="3184525" y="3925888"/>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99DFC0CF-C8CC-4ACC-B45D-D555E9D3672E}" type="datetime'''''''''''''''''''28%'''''''''''''">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971" name="Rectangle 970">
            <a:extLst>
              <a:ext uri="{FF2B5EF4-FFF2-40B4-BE49-F238E27FC236}">
                <a16:creationId xmlns:a16="http://schemas.microsoft.com/office/drawing/2014/main" id="{44AEAAF8-9622-4E2E-C174-B015422EE62C}"/>
              </a:ext>
            </a:extLst>
          </p:cNvPr>
          <p:cNvSpPr/>
          <p:nvPr>
            <p:custDataLst>
              <p:tags r:id="rId32"/>
            </p:custDataLst>
          </p:nvPr>
        </p:nvSpPr>
        <p:spPr bwMode="gray">
          <a:xfrm>
            <a:off x="1008063" y="4137025"/>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2D0ED553-510E-41B3-8697-803B0AD413E0}" type="datetime'''''''''''''5''''''''''''''''''''4''''''''%'''''''''">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27" name="Rectangle 26">
            <a:extLst>
              <a:ext uri="{FF2B5EF4-FFF2-40B4-BE49-F238E27FC236}">
                <a16:creationId xmlns:a16="http://schemas.microsoft.com/office/drawing/2014/main" id="{5B386C88-1DF1-BD6A-6D21-D9981392D218}"/>
              </a:ext>
            </a:extLst>
          </p:cNvPr>
          <p:cNvSpPr/>
          <p:nvPr>
            <p:custDataLst>
              <p:tags r:id="rId33"/>
            </p:custDataLst>
          </p:nvPr>
        </p:nvSpPr>
        <p:spPr bwMode="gray">
          <a:xfrm>
            <a:off x="3184525" y="4094163"/>
            <a:ext cx="387350" cy="192088"/>
          </a:xfrm>
          <a:prstGeom prst="rect">
            <a:avLst/>
          </a:prstGeom>
          <a:solidFill>
            <a:srgbClr val="9BC9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945E3175-0299-434A-9BF5-8F587C9675E2}" type="datetime'2''''''''''''''''''''2''''%'''''''''''''''">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28" name="Rectangle 27">
            <a:extLst>
              <a:ext uri="{FF2B5EF4-FFF2-40B4-BE49-F238E27FC236}">
                <a16:creationId xmlns:a16="http://schemas.microsoft.com/office/drawing/2014/main" id="{59E3B9C7-3963-F880-D362-A34EE217F5E4}"/>
              </a:ext>
            </a:extLst>
          </p:cNvPr>
          <p:cNvSpPr/>
          <p:nvPr>
            <p:custDataLst>
              <p:tags r:id="rId34"/>
            </p:custDataLst>
          </p:nvPr>
        </p:nvSpPr>
        <p:spPr bwMode="gray">
          <a:xfrm>
            <a:off x="3184525" y="4333875"/>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87763838-9A3A-4B31-AF11-683D69ED0CDE}" type="datetime'''''''''''''5''''''''0''''''''''''''%'''''''''''''''''''">
              <a:rPr kumimoji="0" lang="en-US" altLang="en-US" sz="1400" smtClean="0">
                <a:solidFill>
                  <a:schemeClr val="bg1"/>
                </a:solidFill>
              </a:rPr>
              <a:pPr algn="ctr">
                <a:lnSpc>
                  <a:spcPct val="90000"/>
                </a:lnSpc>
                <a:spcBef>
                  <a:spcPct val="0"/>
                </a:spcBef>
                <a:spcAft>
                  <a:spcPct val="0"/>
                </a:spcAft>
              </a:pPr>
              <a:t/>
            </a:fld>
            <a:endParaRPr kumimoji="0" lang="en-US" sz="1400">
              <a:solidFill>
                <a:schemeClr val="bg1"/>
              </a:solidFill>
              <a:sym typeface="Segoe UI" panose="020B0502040204020203" pitchFamily="34" charset="0"/>
            </a:endParaRPr>
          </a:p>
        </p:txBody>
      </p:sp>
      <p:sp>
        <p:nvSpPr>
          <p:cNvPr id="34" name="Rectangle 33">
            <a:extLst>
              <a:ext uri="{FF2B5EF4-FFF2-40B4-BE49-F238E27FC236}">
                <a16:creationId xmlns:a16="http://schemas.microsoft.com/office/drawing/2014/main" id="{E5352FF0-2AA2-558F-4459-72C9F59EDF98}"/>
              </a:ext>
            </a:extLst>
          </p:cNvPr>
          <p:cNvSpPr/>
          <p:nvPr>
            <p:custDataLst>
              <p:tags r:id="rId35"/>
            </p:custDataLst>
          </p:nvPr>
        </p:nvSpPr>
        <p:spPr bwMode="auto">
          <a:xfrm>
            <a:off x="3181350" y="4785976"/>
            <a:ext cx="393700"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149A8111-BBF9-47FC-8445-F46842431D12}" type="datetime'''''''''''''''''''''''''2''''0''''''''2''''''''''3'''''''''''">
              <a:rPr kumimoji="0" lang="en-US" altLang="en-US" sz="1400" smtClean="0">
                <a:solidFill>
                  <a:schemeClr val="tx1"/>
                </a:solidFill>
              </a:rPr>
              <a:pPr algn="ctr">
                <a:spcBef>
                  <a:spcPct val="0"/>
                </a:spcBef>
                <a:spcAft>
                  <a:spcPct val="0"/>
                </a:spcAft>
              </a:pPr>
              <a:t>2023</a:t>
            </a:fld>
            <a:endParaRPr kumimoji="0" lang="en-US" sz="1400">
              <a:solidFill>
                <a:schemeClr val="tx1"/>
              </a:solidFill>
              <a:sym typeface="Segoe UI" panose="020B0502040204020203" pitchFamily="34" charset="0"/>
            </a:endParaRPr>
          </a:p>
        </p:txBody>
      </p:sp>
      <p:sp>
        <p:nvSpPr>
          <p:cNvPr id="977" name="Rectangle 976">
            <a:extLst>
              <a:ext uri="{FF2B5EF4-FFF2-40B4-BE49-F238E27FC236}">
                <a16:creationId xmlns:a16="http://schemas.microsoft.com/office/drawing/2014/main" id="{99EBA3C3-0D44-142D-9D46-0D9497054C24}"/>
              </a:ext>
            </a:extLst>
          </p:cNvPr>
          <p:cNvSpPr/>
          <p:nvPr>
            <p:custDataLst>
              <p:tags r:id="rId36"/>
            </p:custDataLst>
          </p:nvPr>
        </p:nvSpPr>
        <p:spPr bwMode="gray">
          <a:xfrm>
            <a:off x="3910013" y="3702050"/>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9B6196D1-188C-49A9-9078-F48EFA1795D1}" type="datetime'''''''''''''''''''''''''''''''''''''''''''2''''4''''''%'''''''">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15" name="Rectangle 14">
            <a:extLst>
              <a:ext uri="{FF2B5EF4-FFF2-40B4-BE49-F238E27FC236}">
                <a16:creationId xmlns:a16="http://schemas.microsoft.com/office/drawing/2014/main" id="{8E058CCC-F10F-83BC-E74D-13ECCA059287}"/>
              </a:ext>
            </a:extLst>
          </p:cNvPr>
          <p:cNvSpPr/>
          <p:nvPr>
            <p:custDataLst>
              <p:tags r:id="rId37"/>
            </p:custDataLst>
          </p:nvPr>
        </p:nvSpPr>
        <p:spPr bwMode="gray">
          <a:xfrm>
            <a:off x="1008063" y="4406900"/>
            <a:ext cx="387350" cy="192088"/>
          </a:xfrm>
          <a:prstGeom prst="rect">
            <a:avLst/>
          </a:prstGeom>
          <a:solidFill>
            <a:srgbClr val="9BC9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B35420A2-A096-4B21-91AE-4E0B4FCA902C}" type="datetime'''''''''''''''''''''''''14''''''''''''''''''''''''''''''%'''''">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33" name="Rectangle 32">
            <a:extLst>
              <a:ext uri="{FF2B5EF4-FFF2-40B4-BE49-F238E27FC236}">
                <a16:creationId xmlns:a16="http://schemas.microsoft.com/office/drawing/2014/main" id="{0C709DCB-6C43-2D38-2377-C84EB44A45EE}"/>
              </a:ext>
            </a:extLst>
          </p:cNvPr>
          <p:cNvSpPr/>
          <p:nvPr>
            <p:custDataLst>
              <p:tags r:id="rId38"/>
            </p:custDataLst>
          </p:nvPr>
        </p:nvSpPr>
        <p:spPr bwMode="gray">
          <a:xfrm>
            <a:off x="3910013" y="3925888"/>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43741E79-420F-4E65-A086-89639CBC0A7A}" type="datetime'''''''''''''''''''''2''''''''5''%'''''''''''''''">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35" name="Rectangle 34">
            <a:extLst>
              <a:ext uri="{FF2B5EF4-FFF2-40B4-BE49-F238E27FC236}">
                <a16:creationId xmlns:a16="http://schemas.microsoft.com/office/drawing/2014/main" id="{64CA198B-1A39-3103-24B9-153D328C84A9}"/>
              </a:ext>
            </a:extLst>
          </p:cNvPr>
          <p:cNvSpPr/>
          <p:nvPr>
            <p:custDataLst>
              <p:tags r:id="rId39"/>
            </p:custDataLst>
          </p:nvPr>
        </p:nvSpPr>
        <p:spPr bwMode="gray">
          <a:xfrm>
            <a:off x="3910013" y="4270375"/>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C0D2F1B0-6601-4699-B953-ADD5ABA80707}" type="datetime'''''''''''''''''''''''''5''''''''''''0''''''''''''''%'''">
              <a:rPr kumimoji="0" lang="en-US" altLang="en-US" sz="1400" smtClean="0">
                <a:solidFill>
                  <a:schemeClr val="bg1"/>
                </a:solidFill>
              </a:rPr>
              <a:pPr algn="ctr">
                <a:lnSpc>
                  <a:spcPct val="90000"/>
                </a:lnSpc>
                <a:spcBef>
                  <a:spcPct val="0"/>
                </a:spcBef>
                <a:spcAft>
                  <a:spcPct val="0"/>
                </a:spcAft>
              </a:pPr>
              <a:t/>
            </a:fld>
            <a:endParaRPr kumimoji="0" lang="en-US" sz="1400">
              <a:solidFill>
                <a:schemeClr val="bg1"/>
              </a:solidFill>
              <a:sym typeface="Segoe UI" panose="020B0502040204020203" pitchFamily="34" charset="0"/>
            </a:endParaRPr>
          </a:p>
        </p:txBody>
      </p:sp>
      <p:sp>
        <p:nvSpPr>
          <p:cNvPr id="40" name="Rectangle 39">
            <a:extLst>
              <a:ext uri="{FF2B5EF4-FFF2-40B4-BE49-F238E27FC236}">
                <a16:creationId xmlns:a16="http://schemas.microsoft.com/office/drawing/2014/main" id="{57514304-C20E-3106-5E4F-8F2D571A58D7}"/>
              </a:ext>
            </a:extLst>
          </p:cNvPr>
          <p:cNvSpPr/>
          <p:nvPr>
            <p:custDataLst>
              <p:tags r:id="rId40"/>
            </p:custDataLst>
          </p:nvPr>
        </p:nvSpPr>
        <p:spPr bwMode="auto">
          <a:xfrm>
            <a:off x="3863975" y="4785976"/>
            <a:ext cx="481013"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B27EE3E2-A200-46F9-B844-4119E90219DC}" type="datetime'''''''20''30''''''''''''''''''''''F'''''''''''''''''''''">
              <a:rPr kumimoji="0" lang="en-US" altLang="en-US" sz="1400" smtClean="0">
                <a:solidFill>
                  <a:schemeClr val="tx1"/>
                </a:solidFill>
              </a:rPr>
              <a:pPr algn="ctr">
                <a:spcBef>
                  <a:spcPct val="0"/>
                </a:spcBef>
                <a:spcAft>
                  <a:spcPct val="0"/>
                </a:spcAft>
              </a:pPr>
              <a:t/>
            </a:fld>
            <a:endParaRPr kumimoji="0" lang="en-US" sz="1400">
              <a:solidFill>
                <a:schemeClr val="tx1"/>
              </a:solidFill>
              <a:sym typeface="Segoe UI" panose="020B0502040204020203" pitchFamily="34" charset="0"/>
            </a:endParaRPr>
          </a:p>
        </p:txBody>
      </p:sp>
      <p:sp>
        <p:nvSpPr>
          <p:cNvPr id="978" name="Rectangle 977">
            <a:extLst>
              <a:ext uri="{FF2B5EF4-FFF2-40B4-BE49-F238E27FC236}">
                <a16:creationId xmlns:a16="http://schemas.microsoft.com/office/drawing/2014/main" id="{E778DFBA-301F-5632-FB8B-4E88F8250646}"/>
              </a:ext>
            </a:extLst>
          </p:cNvPr>
          <p:cNvSpPr/>
          <p:nvPr>
            <p:custDataLst>
              <p:tags r:id="rId41"/>
            </p:custDataLst>
          </p:nvPr>
        </p:nvSpPr>
        <p:spPr bwMode="gray">
          <a:xfrm>
            <a:off x="4635500" y="3338513"/>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372E940B-ED7A-44A5-922B-A97E1B1E158A}" type="datetime'''''''''''''2''''''''''''''''''''4%'''''''''''''''''''''''">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16" name="Rectangle 15">
            <a:extLst>
              <a:ext uri="{FF2B5EF4-FFF2-40B4-BE49-F238E27FC236}">
                <a16:creationId xmlns:a16="http://schemas.microsoft.com/office/drawing/2014/main" id="{6BF724DD-22F0-CDDD-B976-CA7F590DF96B}"/>
              </a:ext>
            </a:extLst>
          </p:cNvPr>
          <p:cNvSpPr/>
          <p:nvPr>
            <p:custDataLst>
              <p:tags r:id="rId42"/>
            </p:custDataLst>
          </p:nvPr>
        </p:nvSpPr>
        <p:spPr bwMode="gray">
          <a:xfrm>
            <a:off x="1008063" y="4621213"/>
            <a:ext cx="387350" cy="192088"/>
          </a:xfrm>
          <a:prstGeom prst="rect">
            <a:avLst/>
          </a:prstGeom>
          <a:no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t"/>
          <a:lstStyle/>
          <a:p>
            <a:pPr algn="ctr">
              <a:lnSpc>
                <a:spcPct val="90000"/>
              </a:lnSpc>
              <a:spcBef>
                <a:spcPct val="0"/>
              </a:spcBef>
              <a:spcAft>
                <a:spcPct val="0"/>
              </a:spcAft>
            </a:pPr>
            <a:fld id="{E46706E5-E6D0-4BAF-84F2-6F387F9460B4}" type="datetime'''''''''''''''''''''''''''''''''''''''32''''''''''''''''''''%'">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38" name="Rectangle 37">
            <a:extLst>
              <a:ext uri="{FF2B5EF4-FFF2-40B4-BE49-F238E27FC236}">
                <a16:creationId xmlns:a16="http://schemas.microsoft.com/office/drawing/2014/main" id="{AD05849E-A42C-292A-4464-A80B15922D23}"/>
              </a:ext>
            </a:extLst>
          </p:cNvPr>
          <p:cNvSpPr/>
          <p:nvPr>
            <p:custDataLst>
              <p:tags r:id="rId43"/>
            </p:custDataLst>
          </p:nvPr>
        </p:nvSpPr>
        <p:spPr bwMode="gray">
          <a:xfrm>
            <a:off x="4635500" y="3681413"/>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52305C20-826A-45C7-AA8A-C808B69229DC}" type="datetime'''''''''2''''''''8''''''''''''''''''''''''''''''''%'''''''''''">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39" name="Rectangle 38">
            <a:extLst>
              <a:ext uri="{FF2B5EF4-FFF2-40B4-BE49-F238E27FC236}">
                <a16:creationId xmlns:a16="http://schemas.microsoft.com/office/drawing/2014/main" id="{508B799F-01C3-22FF-DE0D-A41D3FE13143}"/>
              </a:ext>
            </a:extLst>
          </p:cNvPr>
          <p:cNvSpPr/>
          <p:nvPr>
            <p:custDataLst>
              <p:tags r:id="rId44"/>
            </p:custDataLst>
          </p:nvPr>
        </p:nvSpPr>
        <p:spPr bwMode="gray">
          <a:xfrm>
            <a:off x="4635500" y="4183063"/>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14DFF9F2-96A5-4392-A661-D699CA703802}" type="datetime'''''''''''4''''''''''''''8''''''''''''''''%'''''">
              <a:rPr kumimoji="0" lang="en-US" altLang="en-US" sz="1400" smtClean="0">
                <a:solidFill>
                  <a:schemeClr val="bg1"/>
                </a:solidFill>
              </a:rPr>
              <a:pPr algn="ctr">
                <a:lnSpc>
                  <a:spcPct val="90000"/>
                </a:lnSpc>
                <a:spcBef>
                  <a:spcPct val="0"/>
                </a:spcBef>
                <a:spcAft>
                  <a:spcPct val="0"/>
                </a:spcAft>
              </a:pPr>
              <a:t/>
            </a:fld>
            <a:endParaRPr kumimoji="0" lang="en-US" sz="1400">
              <a:solidFill>
                <a:schemeClr val="bg1"/>
              </a:solidFill>
              <a:sym typeface="Segoe UI" panose="020B0502040204020203" pitchFamily="34" charset="0"/>
            </a:endParaRPr>
          </a:p>
        </p:txBody>
      </p:sp>
      <p:sp>
        <p:nvSpPr>
          <p:cNvPr id="11" name="Rectangle 10">
            <a:extLst>
              <a:ext uri="{FF2B5EF4-FFF2-40B4-BE49-F238E27FC236}">
                <a16:creationId xmlns:a16="http://schemas.microsoft.com/office/drawing/2014/main" id="{6799F0E0-6DCC-E30F-002C-5481CFED8D1B}"/>
              </a:ext>
            </a:extLst>
          </p:cNvPr>
          <p:cNvSpPr/>
          <p:nvPr>
            <p:custDataLst>
              <p:tags r:id="rId45"/>
            </p:custDataLst>
          </p:nvPr>
        </p:nvSpPr>
        <p:spPr bwMode="auto">
          <a:xfrm>
            <a:off x="1004888" y="4785976"/>
            <a:ext cx="393700"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C6B061D8-B5AB-4F09-B734-67A35FC26E42}" type="datetime'''''''''''''''''2''''''''''''''''''''''''0''''''0''0'''''''">
              <a:rPr kumimoji="0" lang="en-US" altLang="en-US" sz="1400" smtClean="0">
                <a:solidFill>
                  <a:schemeClr val="tx1"/>
                </a:solidFill>
              </a:rPr>
              <a:pPr algn="ctr">
                <a:spcBef>
                  <a:spcPct val="0"/>
                </a:spcBef>
                <a:spcAft>
                  <a:spcPct val="0"/>
                </a:spcAft>
              </a:pPr>
              <a:t>2000</a:t>
            </a:fld>
            <a:endParaRPr kumimoji="0" lang="en-US" sz="1400">
              <a:solidFill>
                <a:schemeClr val="tx1"/>
              </a:solidFill>
              <a:sym typeface="Segoe UI" panose="020B0502040204020203" pitchFamily="34" charset="0"/>
            </a:endParaRPr>
          </a:p>
        </p:txBody>
      </p:sp>
      <p:sp>
        <p:nvSpPr>
          <p:cNvPr id="979" name="Rectangle 978">
            <a:extLst>
              <a:ext uri="{FF2B5EF4-FFF2-40B4-BE49-F238E27FC236}">
                <a16:creationId xmlns:a16="http://schemas.microsoft.com/office/drawing/2014/main" id="{B0E7147E-F543-4B8D-3A0A-21E9C624A400}"/>
              </a:ext>
            </a:extLst>
          </p:cNvPr>
          <p:cNvSpPr/>
          <p:nvPr>
            <p:custDataLst>
              <p:tags r:id="rId46"/>
            </p:custDataLst>
          </p:nvPr>
        </p:nvSpPr>
        <p:spPr bwMode="gray">
          <a:xfrm>
            <a:off x="5360988" y="2803525"/>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12090E12-1B18-4E07-8D9E-68BF208F3889}" type="datetime'23''''''''''''''''''''''''''''%'''''''''''''">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974" name="Rectangle 973">
            <a:extLst>
              <a:ext uri="{FF2B5EF4-FFF2-40B4-BE49-F238E27FC236}">
                <a16:creationId xmlns:a16="http://schemas.microsoft.com/office/drawing/2014/main" id="{E0BDFD62-E45B-EDD0-A1F4-3D66B4CC88C9}"/>
              </a:ext>
            </a:extLst>
          </p:cNvPr>
          <p:cNvSpPr/>
          <p:nvPr>
            <p:custDataLst>
              <p:tags r:id="rId47"/>
            </p:custDataLst>
          </p:nvPr>
        </p:nvSpPr>
        <p:spPr bwMode="gray">
          <a:xfrm>
            <a:off x="1733550" y="3910013"/>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96C36E64-C59E-4AAE-A455-25716D874486}" type="datetime'''''''''''''''''''4''''''''3''''''''''''''''%'''''''''''''''">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44" name="Rectangle 43">
            <a:extLst>
              <a:ext uri="{FF2B5EF4-FFF2-40B4-BE49-F238E27FC236}">
                <a16:creationId xmlns:a16="http://schemas.microsoft.com/office/drawing/2014/main" id="{C09EDEA1-5D4A-2842-3B07-B635FEAB7CC4}"/>
              </a:ext>
            </a:extLst>
          </p:cNvPr>
          <p:cNvSpPr/>
          <p:nvPr>
            <p:custDataLst>
              <p:tags r:id="rId48"/>
            </p:custDataLst>
          </p:nvPr>
        </p:nvSpPr>
        <p:spPr bwMode="gray">
          <a:xfrm>
            <a:off x="5360988" y="3322638"/>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1DE1DBBD-F1A0-4E7D-A40A-4A1433697E9E}" type="datetime'''''''''''31''''''''''%'''''">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45" name="Rectangle 44">
            <a:extLst>
              <a:ext uri="{FF2B5EF4-FFF2-40B4-BE49-F238E27FC236}">
                <a16:creationId xmlns:a16="http://schemas.microsoft.com/office/drawing/2014/main" id="{1344B584-1293-E525-894C-431577BD084F}"/>
              </a:ext>
            </a:extLst>
          </p:cNvPr>
          <p:cNvSpPr/>
          <p:nvPr>
            <p:custDataLst>
              <p:tags r:id="rId49"/>
            </p:custDataLst>
          </p:nvPr>
        </p:nvSpPr>
        <p:spPr bwMode="gray">
          <a:xfrm>
            <a:off x="5360988" y="4060825"/>
            <a:ext cx="38735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B5E19584-B85E-4C32-A279-7EF2306B78E0}" type="datetime'''''''''4''''''''''''''6''''''''''''''%'''">
              <a:rPr kumimoji="0" lang="en-US" altLang="en-US" sz="1400" smtClean="0">
                <a:solidFill>
                  <a:schemeClr val="bg1"/>
                </a:solidFill>
              </a:rPr>
              <a:pPr algn="ctr">
                <a:lnSpc>
                  <a:spcPct val="90000"/>
                </a:lnSpc>
                <a:spcBef>
                  <a:spcPct val="0"/>
                </a:spcBef>
                <a:spcAft>
                  <a:spcPct val="0"/>
                </a:spcAft>
              </a:pPr>
              <a:t/>
            </a:fld>
            <a:endParaRPr kumimoji="0" lang="en-US" sz="1400">
              <a:solidFill>
                <a:schemeClr val="bg1"/>
              </a:solidFill>
              <a:sym typeface="Segoe UI" panose="020B0502040204020203" pitchFamily="34" charset="0"/>
            </a:endParaRPr>
          </a:p>
        </p:txBody>
      </p:sp>
      <p:sp>
        <p:nvSpPr>
          <p:cNvPr id="54" name="Rectangle 53">
            <a:extLst>
              <a:ext uri="{FF2B5EF4-FFF2-40B4-BE49-F238E27FC236}">
                <a16:creationId xmlns:a16="http://schemas.microsoft.com/office/drawing/2014/main" id="{324996CF-7F6C-3A7A-A203-B5D0F619C918}"/>
              </a:ext>
            </a:extLst>
          </p:cNvPr>
          <p:cNvSpPr/>
          <p:nvPr>
            <p:custDataLst>
              <p:tags r:id="rId50"/>
            </p:custDataLst>
          </p:nvPr>
        </p:nvSpPr>
        <p:spPr bwMode="auto">
          <a:xfrm>
            <a:off x="5314950" y="4785976"/>
            <a:ext cx="481013"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39EBF51E-1214-4F67-9A72-F2C2CCDB67E7}" type="datetime'''''''2''''0''''''''5''0''''''''''''''''''''''''''''''F'''">
              <a:rPr kumimoji="0" lang="en-US" altLang="en-US" sz="1400" smtClean="0">
                <a:solidFill>
                  <a:schemeClr val="tx1"/>
                </a:solidFill>
              </a:rPr>
              <a:pPr algn="ctr">
                <a:spcBef>
                  <a:spcPct val="0"/>
                </a:spcBef>
                <a:spcAft>
                  <a:spcPct val="0"/>
                </a:spcAft>
              </a:pPr>
              <a:t/>
            </a:fld>
            <a:endParaRPr kumimoji="0" lang="en-US" sz="1400">
              <a:solidFill>
                <a:schemeClr val="tx1"/>
              </a:solidFill>
              <a:sym typeface="Segoe UI" panose="020B0502040204020203" pitchFamily="34" charset="0"/>
            </a:endParaRPr>
          </a:p>
        </p:txBody>
      </p:sp>
      <p:sp>
        <p:nvSpPr>
          <p:cNvPr id="3" name="Rectangle 2">
            <a:extLst>
              <a:ext uri="{FF2B5EF4-FFF2-40B4-BE49-F238E27FC236}">
                <a16:creationId xmlns:a16="http://schemas.microsoft.com/office/drawing/2014/main" id="{853F6DCC-67B6-62EA-9286-87F3E9B70A46}"/>
              </a:ext>
            </a:extLst>
          </p:cNvPr>
          <p:cNvSpPr/>
          <p:nvPr>
            <p:custDataLst>
              <p:tags r:id="rId51"/>
            </p:custDataLst>
          </p:nvPr>
        </p:nvSpPr>
        <p:spPr bwMode="gray">
          <a:xfrm>
            <a:off x="1062038" y="3944938"/>
            <a:ext cx="279400" cy="192088"/>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7E651502-4E85-4344-A98E-5577BF615DBF}" type="datetime'''''''''''''''''''''''''''''''''''''''1''''''.''''''''''''''0'">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49" name="Rectangle 48">
            <a:extLst>
              <a:ext uri="{FF2B5EF4-FFF2-40B4-BE49-F238E27FC236}">
                <a16:creationId xmlns:a16="http://schemas.microsoft.com/office/drawing/2014/main" id="{960576FA-4377-6791-E32C-DC6C1EC0B9D2}"/>
              </a:ext>
            </a:extLst>
          </p:cNvPr>
          <p:cNvSpPr/>
          <p:nvPr>
            <p:custDataLst>
              <p:tags r:id="rId52"/>
            </p:custDataLst>
          </p:nvPr>
        </p:nvSpPr>
        <p:spPr bwMode="auto">
          <a:xfrm>
            <a:off x="4589463" y="4785976"/>
            <a:ext cx="481013"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2C1533EA-9EE6-427D-9718-EF19F5CD2F55}" type="datetime'''''''''''2''''''0''4''''''''''''''''''''''''''''0''''F'">
              <a:rPr kumimoji="0" lang="en-US" altLang="en-US" sz="1400" smtClean="0">
                <a:solidFill>
                  <a:schemeClr val="tx1"/>
                </a:solidFill>
              </a:rPr>
              <a:pPr algn="ctr">
                <a:spcBef>
                  <a:spcPct val="0"/>
                </a:spcBef>
                <a:spcAft>
                  <a:spcPct val="0"/>
                </a:spcAft>
              </a:pPr>
              <a:t/>
            </a:fld>
            <a:endParaRPr kumimoji="0" lang="en-US" sz="1400">
              <a:solidFill>
                <a:schemeClr val="tx1"/>
              </a:solidFill>
              <a:sym typeface="Segoe UI" panose="020B0502040204020203" pitchFamily="34" charset="0"/>
            </a:endParaRPr>
          </a:p>
        </p:txBody>
      </p:sp>
      <p:sp useBgFill="1">
        <p:nvSpPr>
          <p:cNvPr id="47" name="Rectangle 46">
            <a:extLst>
              <a:ext uri="{FF2B5EF4-FFF2-40B4-BE49-F238E27FC236}">
                <a16:creationId xmlns:a16="http://schemas.microsoft.com/office/drawing/2014/main" id="{8498B142-BA51-8B92-48AD-5721036CC8AD}"/>
              </a:ext>
            </a:extLst>
          </p:cNvPr>
          <p:cNvSpPr/>
          <p:nvPr>
            <p:custDataLst>
              <p:tags r:id="rId53"/>
            </p:custDataLst>
          </p:nvPr>
        </p:nvSpPr>
        <p:spPr bwMode="gray">
          <a:xfrm>
            <a:off x="2513013" y="3560763"/>
            <a:ext cx="279400" cy="192088"/>
          </a:xfrm>
          <a:prstGeom prst="rect">
            <a:avLst/>
          </a:prstGeom>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3159F1A1-FCEC-4591-AC33-2DAC472EC38B}" type="datetime'''''''''2''''''''''''.''''''''''''''''''''7'''''''''''''''''">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48" name="Rectangle 47">
            <a:extLst>
              <a:ext uri="{FF2B5EF4-FFF2-40B4-BE49-F238E27FC236}">
                <a16:creationId xmlns:a16="http://schemas.microsoft.com/office/drawing/2014/main" id="{364639A5-96AD-E357-6A5B-7E955444336A}"/>
              </a:ext>
            </a:extLst>
          </p:cNvPr>
          <p:cNvSpPr/>
          <p:nvPr>
            <p:custDataLst>
              <p:tags r:id="rId54"/>
            </p:custDataLst>
          </p:nvPr>
        </p:nvSpPr>
        <p:spPr bwMode="gray">
          <a:xfrm>
            <a:off x="3238500" y="3709988"/>
            <a:ext cx="2794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556D6AA4-5ADB-4D8A-91CE-DFDF54A6F432}" type="datetime'''''''''''''''2''''''''''''.''''''9'''''''''''''''''''''">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52" name="Rectangle 51">
            <a:extLst>
              <a:ext uri="{FF2B5EF4-FFF2-40B4-BE49-F238E27FC236}">
                <a16:creationId xmlns:a16="http://schemas.microsoft.com/office/drawing/2014/main" id="{1C9A2150-9440-0BF1-611E-F3A2104DB64D}"/>
              </a:ext>
            </a:extLst>
          </p:cNvPr>
          <p:cNvSpPr/>
          <p:nvPr>
            <p:custDataLst>
              <p:tags r:id="rId55"/>
            </p:custDataLst>
          </p:nvPr>
        </p:nvSpPr>
        <p:spPr bwMode="gray">
          <a:xfrm>
            <a:off x="3963988" y="3470275"/>
            <a:ext cx="2794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BC9C4381-3400-4A35-89A8-4E8BB8507E37}" type="datetime'''''''''''''''''''''''''3''.''9'''''''''''">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useBgFill="1">
        <p:nvSpPr>
          <p:cNvPr id="50" name="Rectangle 49">
            <a:extLst>
              <a:ext uri="{FF2B5EF4-FFF2-40B4-BE49-F238E27FC236}">
                <a16:creationId xmlns:a16="http://schemas.microsoft.com/office/drawing/2014/main" id="{8AF6510A-1687-5CCA-2631-C2949D0B4FD3}"/>
              </a:ext>
            </a:extLst>
          </p:cNvPr>
          <p:cNvSpPr/>
          <p:nvPr>
            <p:custDataLst>
              <p:tags r:id="rId56"/>
            </p:custDataLst>
          </p:nvPr>
        </p:nvSpPr>
        <p:spPr bwMode="gray">
          <a:xfrm>
            <a:off x="4689475" y="3059113"/>
            <a:ext cx="279400" cy="192088"/>
          </a:xfrm>
          <a:prstGeom prst="rect">
            <a:avLst/>
          </a:prstGeom>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88835A4F-8C47-420C-BDE5-4FE584E1CDEE}" type="datetime'''''''''''''''''''''''''''''5.''''''7'''''''''''''''''''''''''">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51" name="Rectangle 50">
            <a:extLst>
              <a:ext uri="{FF2B5EF4-FFF2-40B4-BE49-F238E27FC236}">
                <a16:creationId xmlns:a16="http://schemas.microsoft.com/office/drawing/2014/main" id="{B8685A56-7D81-D8B8-1E81-CF71E645720F}"/>
              </a:ext>
            </a:extLst>
          </p:cNvPr>
          <p:cNvSpPr/>
          <p:nvPr>
            <p:custDataLst>
              <p:tags r:id="rId57"/>
            </p:custDataLst>
          </p:nvPr>
        </p:nvSpPr>
        <p:spPr bwMode="gray">
          <a:xfrm>
            <a:off x="5414963" y="2462213"/>
            <a:ext cx="2794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E4013365-BA8C-48F0-AA14-F69D0FC42FDC}" type="datetime'''''''''8''''''''''''''''''''''''''''''''''''''''''''.''3'''">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19" name="Rectangle 18">
            <a:extLst>
              <a:ext uri="{FF2B5EF4-FFF2-40B4-BE49-F238E27FC236}">
                <a16:creationId xmlns:a16="http://schemas.microsoft.com/office/drawing/2014/main" id="{339B20B9-87DB-4166-01DA-2FA7A3EFB14F}"/>
              </a:ext>
            </a:extLst>
          </p:cNvPr>
          <p:cNvSpPr/>
          <p:nvPr>
            <p:custDataLst>
              <p:tags r:id="rId58"/>
            </p:custDataLst>
          </p:nvPr>
        </p:nvSpPr>
        <p:spPr bwMode="gray">
          <a:xfrm>
            <a:off x="1835150" y="4281488"/>
            <a:ext cx="387350" cy="192088"/>
          </a:xfrm>
          <a:prstGeom prst="rect">
            <a:avLst/>
          </a:prstGeom>
          <a:solidFill>
            <a:srgbClr val="9BC9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4AB7BF2E-3777-4E85-B208-86A0C6CAF18B}" type="datetime'''''''''''2''''''''''''''''''''''''''''1''%'''''''''''''''''">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sp>
        <p:nvSpPr>
          <p:cNvPr id="7" name="Rectangle 6">
            <a:extLst>
              <a:ext uri="{FF2B5EF4-FFF2-40B4-BE49-F238E27FC236}">
                <a16:creationId xmlns:a16="http://schemas.microsoft.com/office/drawing/2014/main" id="{10AA070D-0E37-D124-5AEF-080CB4F571A4}"/>
              </a:ext>
            </a:extLst>
          </p:cNvPr>
          <p:cNvSpPr/>
          <p:nvPr>
            <p:custDataLst>
              <p:tags r:id="rId59"/>
            </p:custDataLst>
          </p:nvPr>
        </p:nvSpPr>
        <p:spPr bwMode="gray">
          <a:xfrm>
            <a:off x="1787525" y="3717925"/>
            <a:ext cx="2794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AE745ED4-D6F4-4DFD-BCAB-82756B745205}" type="datetime'''2''.''''''''''''''''''''''''0'''''''">
              <a:rPr kumimoji="0" lang="en-US" altLang="en-US" sz="1400" smtClean="0">
                <a:solidFill>
                  <a:schemeClr val="tx1"/>
                </a:solidFill>
              </a:rPr>
              <a:pPr algn="ctr">
                <a:lnSpc>
                  <a:spcPct val="90000"/>
                </a:lnSpc>
                <a:spcBef>
                  <a:spcPct val="0"/>
                </a:spcBef>
                <a:spcAft>
                  <a:spcPct val="0"/>
                </a:spcAft>
              </a:pPr>
              <a:t/>
            </a:fld>
            <a:endParaRPr kumimoji="0" lang="en-US" sz="1400">
              <a:solidFill>
                <a:schemeClr val="tx1"/>
              </a:solidFill>
              <a:sym typeface="Segoe UI" panose="020B0502040204020203" pitchFamily="34" charset="0"/>
            </a:endParaRPr>
          </a:p>
        </p:txBody>
      </p:sp>
      <p:graphicFrame>
        <p:nvGraphicFramePr>
          <p:cNvPr id="31" name="Chart 30">
            <a:extLst>
              <a:ext uri="{FF2B5EF4-FFF2-40B4-BE49-F238E27FC236}">
                <a16:creationId xmlns:a16="http://schemas.microsoft.com/office/drawing/2014/main" id="{8D0FC412-1695-C593-A42E-1448F6412F40}"/>
              </a:ext>
            </a:extLst>
          </p:cNvPr>
          <p:cNvGraphicFramePr/>
          <p:nvPr>
            <p:extLst>
              <p:ext uri="{D42A27DB-BD31-4B8C-83A1-F6EECF244321}">
                <p14:modId xmlns:p14="http://schemas.microsoft.com/office/powerpoint/2010/main" val="2220457090"/>
              </p:ext>
            </p:extLst>
          </p:nvPr>
        </p:nvGraphicFramePr>
        <p:xfrm>
          <a:off x="6282064" y="1706212"/>
          <a:ext cx="5679992" cy="3600299"/>
        </p:xfrm>
        <a:graphic>
          <a:graphicData uri="http://schemas.openxmlformats.org/drawingml/2006/chart">
            <c:chart xmlns:c="http://schemas.openxmlformats.org/drawingml/2006/chart" xmlns:r="http://schemas.openxmlformats.org/officeDocument/2006/relationships" r:id="rId71"/>
          </a:graphicData>
        </a:graphic>
      </p:graphicFrame>
      <p:sp>
        <p:nvSpPr>
          <p:cNvPr id="8" name="Rectangle 7">
            <a:extLst>
              <a:ext uri="{FF2B5EF4-FFF2-40B4-BE49-F238E27FC236}">
                <a16:creationId xmlns:a16="http://schemas.microsoft.com/office/drawing/2014/main" id="{B275A9F1-0750-4E2B-E8BD-85EE935376FD}"/>
              </a:ext>
            </a:extLst>
          </p:cNvPr>
          <p:cNvSpPr/>
          <p:nvPr/>
        </p:nvSpPr>
        <p:spPr>
          <a:xfrm>
            <a:off x="3182445" y="4291701"/>
            <a:ext cx="396000" cy="296426"/>
          </a:xfrm>
          <a:prstGeom prst="rect">
            <a:avLst/>
          </a:prstGeom>
          <a:no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cxnSp>
        <p:nvCxnSpPr>
          <p:cNvPr id="46" name="Connector: Elbow 45">
            <a:extLst>
              <a:ext uri="{FF2B5EF4-FFF2-40B4-BE49-F238E27FC236}">
                <a16:creationId xmlns:a16="http://schemas.microsoft.com/office/drawing/2014/main" id="{089C3A79-D563-706B-D76C-3E216891327A}"/>
              </a:ext>
            </a:extLst>
          </p:cNvPr>
          <p:cNvCxnSpPr>
            <a:cxnSpLocks/>
            <a:stCxn id="28" idx="3"/>
          </p:cNvCxnSpPr>
          <p:nvPr/>
        </p:nvCxnSpPr>
        <p:spPr>
          <a:xfrm flipV="1">
            <a:off x="3571875" y="2281238"/>
            <a:ext cx="3151149" cy="2148681"/>
          </a:xfrm>
          <a:prstGeom prst="bentConnector3">
            <a:avLst>
              <a:gd name="adj1" fmla="val 4861"/>
            </a:avLst>
          </a:prstGeom>
          <a:ln w="28575">
            <a:solidFill>
              <a:schemeClr val="accent6"/>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E046A21E-5216-3953-A091-FB1BFD845E8E}"/>
              </a:ext>
            </a:extLst>
          </p:cNvPr>
          <p:cNvSpPr/>
          <p:nvPr>
            <p:custDataLst>
              <p:tags r:id="rId60"/>
            </p:custDataLst>
          </p:nvPr>
        </p:nvSpPr>
        <p:spPr bwMode="auto">
          <a:xfrm>
            <a:off x="1679575" y="1839913"/>
            <a:ext cx="250825" cy="187325"/>
          </a:xfrm>
          <a:prstGeom prst="rect">
            <a:avLst/>
          </a:prstGeom>
          <a:solidFill>
            <a:srgbClr val="3C57FE"/>
          </a:solidFill>
          <a:ln w="12700" cap="flat" cmpd="sng" algn="ctr">
            <a:solidFill>
              <a:schemeClr val="bg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
        <p:nvSpPr>
          <p:cNvPr id="41" name="Rectangle 40">
            <a:extLst>
              <a:ext uri="{FF2B5EF4-FFF2-40B4-BE49-F238E27FC236}">
                <a16:creationId xmlns:a16="http://schemas.microsoft.com/office/drawing/2014/main" id="{06C41063-22AE-23E5-BB50-38D672818D61}"/>
              </a:ext>
            </a:extLst>
          </p:cNvPr>
          <p:cNvSpPr/>
          <p:nvPr>
            <p:custDataLst>
              <p:tags r:id="rId61"/>
            </p:custDataLst>
          </p:nvPr>
        </p:nvSpPr>
        <p:spPr bwMode="auto">
          <a:xfrm>
            <a:off x="2727325" y="1839913"/>
            <a:ext cx="250825" cy="187325"/>
          </a:xfrm>
          <a:prstGeom prst="rect">
            <a:avLst/>
          </a:prstGeom>
          <a:solidFill>
            <a:srgbClr val="9BC9FF"/>
          </a:solidFill>
          <a:ln w="12700" cap="flat" cmpd="sng" algn="ctr">
            <a:solidFill>
              <a:schemeClr val="bg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
        <p:nvSpPr>
          <p:cNvPr id="37" name="Rectangle 36">
            <a:extLst>
              <a:ext uri="{FF2B5EF4-FFF2-40B4-BE49-F238E27FC236}">
                <a16:creationId xmlns:a16="http://schemas.microsoft.com/office/drawing/2014/main" id="{000F1398-A5A1-6967-FAB3-117980ACFFFB}"/>
              </a:ext>
            </a:extLst>
          </p:cNvPr>
          <p:cNvSpPr/>
          <p:nvPr>
            <p:custDataLst>
              <p:tags r:id="rId62"/>
            </p:custDataLst>
          </p:nvPr>
        </p:nvSpPr>
        <p:spPr bwMode="auto">
          <a:xfrm>
            <a:off x="3875088" y="1839913"/>
            <a:ext cx="250825" cy="187325"/>
          </a:xfrm>
          <a:prstGeom prst="rect">
            <a:avLst/>
          </a:prstGeom>
          <a:solidFill>
            <a:srgbClr val="D6D7D9"/>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
        <p:nvSpPr>
          <p:cNvPr id="53" name="Rectangle 52">
            <a:extLst>
              <a:ext uri="{FF2B5EF4-FFF2-40B4-BE49-F238E27FC236}">
                <a16:creationId xmlns:a16="http://schemas.microsoft.com/office/drawing/2014/main" id="{CA5262C2-65E0-6C94-928E-0210CA3C561B}"/>
              </a:ext>
            </a:extLst>
          </p:cNvPr>
          <p:cNvSpPr/>
          <p:nvPr>
            <p:custDataLst>
              <p:tags r:id="rId63"/>
            </p:custDataLst>
          </p:nvPr>
        </p:nvSpPr>
        <p:spPr bwMode="auto">
          <a:xfrm>
            <a:off x="1981200" y="1835150"/>
            <a:ext cx="644525"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spcBef>
                <a:spcPct val="0"/>
              </a:spcBef>
              <a:spcAft>
                <a:spcPct val="0"/>
              </a:spcAft>
            </a:pPr>
            <a:fld id="{977232C1-7497-4A8A-B352-D7EFFE3FAAF0}" type="datetime'''''I''''''ndu''''''''s''t''''''ry'''''''''''''''''''''''''''">
              <a:rPr kumimoji="0" lang="en-US" altLang="en-US" sz="1400" smtClean="0">
                <a:solidFill>
                  <a:schemeClr val="tx1"/>
                </a:solidFill>
                <a:effectLst/>
                <a:sym typeface="Segoe UI" panose="020B0502040204020203" pitchFamily="34" charset="0"/>
              </a:rPr>
              <a:pPr>
                <a:spcBef>
                  <a:spcPct val="0"/>
                </a:spcBef>
                <a:spcAft>
                  <a:spcPct val="0"/>
                </a:spcAft>
              </a:pPr>
              <a:t/>
            </a:fld>
            <a:endParaRPr kumimoji="0" lang="en-US" sz="1400">
              <a:solidFill>
                <a:schemeClr val="tx1"/>
              </a:solidFill>
              <a:sym typeface="Segoe UI" panose="020B0502040204020203" pitchFamily="34" charset="0"/>
            </a:endParaRPr>
          </a:p>
        </p:txBody>
      </p:sp>
      <p:sp>
        <p:nvSpPr>
          <p:cNvPr id="55" name="Rectangle 54">
            <a:extLst>
              <a:ext uri="{FF2B5EF4-FFF2-40B4-BE49-F238E27FC236}">
                <a16:creationId xmlns:a16="http://schemas.microsoft.com/office/drawing/2014/main" id="{F83CE1EA-07ED-67D9-64BA-7BBEE441774B}"/>
              </a:ext>
            </a:extLst>
          </p:cNvPr>
          <p:cNvSpPr/>
          <p:nvPr>
            <p:custDataLst>
              <p:tags r:id="rId64"/>
            </p:custDataLst>
          </p:nvPr>
        </p:nvSpPr>
        <p:spPr bwMode="auto">
          <a:xfrm>
            <a:off x="3028950" y="1835150"/>
            <a:ext cx="744538"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spcBef>
                <a:spcPct val="0"/>
              </a:spcBef>
              <a:spcAft>
                <a:spcPct val="0"/>
              </a:spcAft>
            </a:pPr>
            <a:fld id="{D6C168A2-236F-4A11-A15F-C61D7B80C668}" type="datetime'''''''''''''''''T''''r''''an''''sp''o''''''''''''''''''r''''t'">
              <a:rPr kumimoji="0" lang="en-US" altLang="en-US" sz="1400" smtClean="0">
                <a:solidFill>
                  <a:schemeClr val="tx1"/>
                </a:solidFill>
                <a:effectLst/>
                <a:sym typeface="Segoe UI" panose="020B0502040204020203" pitchFamily="34" charset="0"/>
              </a:rPr>
              <a:pPr>
                <a:spcBef>
                  <a:spcPct val="0"/>
                </a:spcBef>
                <a:spcAft>
                  <a:spcPct val="0"/>
                </a:spcAft>
              </a:pPr>
              <a:t/>
            </a:fld>
            <a:endParaRPr kumimoji="0" lang="en-US" sz="1400">
              <a:solidFill>
                <a:schemeClr val="tx1"/>
              </a:solidFill>
              <a:sym typeface="Segoe UI" panose="020B0502040204020203" pitchFamily="34" charset="0"/>
            </a:endParaRPr>
          </a:p>
        </p:txBody>
      </p:sp>
      <p:sp>
        <p:nvSpPr>
          <p:cNvPr id="56" name="Rectangle 55">
            <a:extLst>
              <a:ext uri="{FF2B5EF4-FFF2-40B4-BE49-F238E27FC236}">
                <a16:creationId xmlns:a16="http://schemas.microsoft.com/office/drawing/2014/main" id="{41BA1F9D-1945-3264-95C7-D77DDEA22A2C}"/>
              </a:ext>
            </a:extLst>
          </p:cNvPr>
          <p:cNvSpPr/>
          <p:nvPr>
            <p:custDataLst>
              <p:tags r:id="rId65"/>
            </p:custDataLst>
          </p:nvPr>
        </p:nvSpPr>
        <p:spPr bwMode="auto">
          <a:xfrm>
            <a:off x="4176713" y="1835150"/>
            <a:ext cx="449263"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spcBef>
                <a:spcPct val="0"/>
              </a:spcBef>
              <a:spcAft>
                <a:spcPct val="0"/>
              </a:spcAft>
            </a:pPr>
            <a:fld id="{B21849A5-C58B-4E2B-82C8-B5B063B071C7}" type="datetime'''Ot''''''''''h''''''''''''er'''''''''''''''''''''''''''''''">
              <a:rPr kumimoji="0" lang="en-US" altLang="en-US" sz="1400" smtClean="0">
                <a:solidFill>
                  <a:schemeClr val="tx1"/>
                </a:solidFill>
                <a:effectLst/>
                <a:sym typeface="Segoe UI" panose="020B0502040204020203" pitchFamily="34" charset="0"/>
              </a:rPr>
              <a:pPr>
                <a:spcBef>
                  <a:spcPct val="0"/>
                </a:spcBef>
                <a:spcAft>
                  <a:spcPct val="0"/>
                </a:spcAft>
              </a:pPr>
              <a:t/>
            </a:fld>
            <a:endParaRPr kumimoji="0" lang="en-US" sz="1400">
              <a:solidFill>
                <a:schemeClr val="tx1"/>
              </a:solidFill>
              <a:sym typeface="Segoe UI" panose="020B0502040204020203" pitchFamily="34" charset="0"/>
            </a:endParaRPr>
          </a:p>
        </p:txBody>
      </p:sp>
      <p:pic>
        <p:nvPicPr>
          <p:cNvPr id="59" name="Picture 58">
            <a:extLst>
              <a:ext uri="{FF2B5EF4-FFF2-40B4-BE49-F238E27FC236}">
                <a16:creationId xmlns:a16="http://schemas.microsoft.com/office/drawing/2014/main" id="{11A2361E-22AF-83C4-F7E1-59FB01048C4E}"/>
              </a:ext>
            </a:extLst>
          </p:cNvPr>
          <p:cNvPicPr>
            <a:picLocks noChangeAspect="1"/>
          </p:cNvPicPr>
          <p:nvPr/>
        </p:nvPicPr>
        <p:blipFill>
          <a:blip r:embed="rId72"/>
          <a:srcRect r="11121" b="14457"/>
          <a:stretch>
            <a:fillRect/>
          </a:stretch>
        </p:blipFill>
        <p:spPr>
          <a:xfrm>
            <a:off x="398817" y="5201088"/>
            <a:ext cx="652463" cy="868363"/>
          </a:xfrm>
          <a:prstGeom prst="rect">
            <a:avLst/>
          </a:prstGeom>
          <a:ln w="28575">
            <a:solidFill>
              <a:schemeClr val="bg1">
                <a:lumMod val="65000"/>
              </a:schemeClr>
            </a:solidFill>
          </a:ln>
        </p:spPr>
      </p:pic>
    </p:spTree>
    <p:extLst>
      <p:ext uri="{BB962C8B-B14F-4D97-AF65-F5344CB8AC3E}">
        <p14:creationId xmlns:p14="http://schemas.microsoft.com/office/powerpoint/2010/main" val="1833719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3BA2E-2153-C076-EFE3-B1EC0613A0A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2467B14-068D-1AAE-907D-05FC86A56E0D}"/>
              </a:ext>
            </a:extLst>
          </p:cNvPr>
          <p:cNvSpPr/>
          <p:nvPr/>
        </p:nvSpPr>
        <p:spPr>
          <a:xfrm>
            <a:off x="348073" y="5332364"/>
            <a:ext cx="1005840" cy="719034"/>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graphicFrame>
        <p:nvGraphicFramePr>
          <p:cNvPr id="18" name="Chart 17">
            <a:extLst>
              <a:ext uri="{FF2B5EF4-FFF2-40B4-BE49-F238E27FC236}">
                <a16:creationId xmlns:a16="http://schemas.microsoft.com/office/drawing/2014/main" id="{B0D8578C-A289-2047-47E4-F08104945B0F}"/>
              </a:ext>
            </a:extLst>
          </p:cNvPr>
          <p:cNvGraphicFramePr/>
          <p:nvPr>
            <p:extLst>
              <p:ext uri="{D42A27DB-BD31-4B8C-83A1-F6EECF244321}">
                <p14:modId xmlns:p14="http://schemas.microsoft.com/office/powerpoint/2010/main" val="3615161396"/>
              </p:ext>
            </p:extLst>
          </p:nvPr>
        </p:nvGraphicFramePr>
        <p:xfrm>
          <a:off x="338345" y="1695254"/>
          <a:ext cx="5582008" cy="34759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think-cell data - do not delete" hidden="1">
            <a:extLst>
              <a:ext uri="{FF2B5EF4-FFF2-40B4-BE49-F238E27FC236}">
                <a16:creationId xmlns:a16="http://schemas.microsoft.com/office/drawing/2014/main" id="{DFDC0670-61BA-0F51-BE05-25FCF3CD0A59}"/>
              </a:ext>
            </a:extLst>
          </p:cNvPr>
          <p:cNvGraphicFramePr>
            <a:graphicFrameLocks/>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63" name="think-cell data - do not delete" hidden="1">
                        <a:extLst>
                          <a:ext uri="{FF2B5EF4-FFF2-40B4-BE49-F238E27FC236}">
                            <a16:creationId xmlns:a16="http://schemas.microsoft.com/office/drawing/2014/main" id="{DFDC0670-61BA-0F51-BE05-25FCF3CD0A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717B9134-0B18-495D-03AE-9ADAB516F069}"/>
              </a:ext>
            </a:extLst>
          </p:cNvPr>
          <p:cNvSpPr>
            <a:spLocks noGrp="1"/>
          </p:cNvSpPr>
          <p:nvPr>
            <p:ph type="title"/>
          </p:nvPr>
        </p:nvSpPr>
        <p:spPr/>
        <p:txBody>
          <a:bodyPr vert="horz" rIns="0"/>
          <a:lstStyle/>
          <a:p>
            <a:r>
              <a:rPr lang="en-US" sz="2000">
                <a:latin typeface="Segoe UI" panose="020B0502040204020203" pitchFamily="34" charset="0"/>
                <a:cs typeface="Segoe UI" panose="020B0502040204020203" pitchFamily="34" charset="0"/>
              </a:rPr>
              <a:t>Thailand - Electricity &amp; Power</a:t>
            </a:r>
            <a:br>
              <a:rPr lang="en-US">
                <a:latin typeface="Segoe UI" panose="020B0502040204020203" pitchFamily="34" charset="0"/>
                <a:cs typeface="Segoe UI" panose="020B0502040204020203" pitchFamily="34" charset="0"/>
              </a:rPr>
            </a:br>
            <a:r>
              <a:rPr lang="en-US" sz="1600"/>
              <a:t>Source: YCP Analysis</a:t>
            </a:r>
            <a:endParaRPr lang="en-US" sz="1600">
              <a:latin typeface="Segoe UI" panose="020B0502040204020203" pitchFamily="34" charset="0"/>
              <a:cs typeface="Segoe UI" panose="020B0502040204020203" pitchFamily="34" charset="0"/>
            </a:endParaRPr>
          </a:p>
        </p:txBody>
      </p:sp>
      <p:grpSp>
        <p:nvGrpSpPr>
          <p:cNvPr id="10" name="グループ化 64">
            <a:extLst>
              <a:ext uri="{FF2B5EF4-FFF2-40B4-BE49-F238E27FC236}">
                <a16:creationId xmlns:a16="http://schemas.microsoft.com/office/drawing/2014/main" id="{D8AC3406-5328-3C70-88FA-942DEF480DBF}"/>
              </a:ext>
            </a:extLst>
          </p:cNvPr>
          <p:cNvGrpSpPr/>
          <p:nvPr/>
        </p:nvGrpSpPr>
        <p:grpSpPr>
          <a:xfrm>
            <a:off x="384218" y="1279228"/>
            <a:ext cx="5547995" cy="407556"/>
            <a:chOff x="455612" y="1382529"/>
            <a:chExt cx="4113213" cy="655821"/>
          </a:xfrm>
          <a:noFill/>
        </p:grpSpPr>
        <p:sp>
          <p:nvSpPr>
            <p:cNvPr id="11" name="ColumnHeader">
              <a:extLst>
                <a:ext uri="{FF2B5EF4-FFF2-40B4-BE49-F238E27FC236}">
                  <a16:creationId xmlns:a16="http://schemas.microsoft.com/office/drawing/2014/main" id="{1408D72F-E2FB-FAE3-6A69-2FEA57069968}"/>
                </a:ext>
              </a:extLst>
            </p:cNvPr>
            <p:cNvSpPr>
              <a:spLocks noChangeArrowheads="1"/>
            </p:cNvSpPr>
            <p:nvPr/>
          </p:nvSpPr>
          <p:spPr bwMode="gray">
            <a:xfrm>
              <a:off x="455613" y="1382529"/>
              <a:ext cx="4113212" cy="643840"/>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Key Insight</a:t>
              </a:r>
            </a:p>
          </p:txBody>
        </p:sp>
        <p:cxnSp>
          <p:nvCxnSpPr>
            <p:cNvPr id="12" name="直線コネクタ 66">
              <a:extLst>
                <a:ext uri="{FF2B5EF4-FFF2-40B4-BE49-F238E27FC236}">
                  <a16:creationId xmlns:a16="http://schemas.microsoft.com/office/drawing/2014/main" id="{D5610657-7FF1-8E57-2EBE-2065F6F0E203}"/>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91F9F3EB-C2C2-08F6-CBE1-694296643A7A}"/>
              </a:ext>
            </a:extLst>
          </p:cNvPr>
          <p:cNvSpPr txBox="1"/>
          <p:nvPr/>
        </p:nvSpPr>
        <p:spPr>
          <a:xfrm>
            <a:off x="1374616" y="5339692"/>
            <a:ext cx="4546838" cy="719034"/>
          </a:xfrm>
          <a:prstGeom prst="rect">
            <a:avLst/>
          </a:prstGeom>
          <a:solidFill>
            <a:schemeClr val="bg1">
              <a:lumMod val="85000"/>
            </a:schemeClr>
          </a:solidFill>
          <a:ln>
            <a:solidFill>
              <a:schemeClr val="bg1">
                <a:lumMod val="75000"/>
              </a:schemeClr>
            </a:solidFill>
          </a:ln>
        </p:spPr>
        <p:txBody>
          <a:bodyPr wrap="square" lIns="0" tIns="36000" rIns="0" bIns="36000" rtlCol="0">
            <a:spAutoFit/>
          </a:bodyPr>
          <a:lstStyle/>
          <a:p>
            <a:pPr lvl="0">
              <a:buSzPct val="100000"/>
            </a:pPr>
            <a:r>
              <a:rPr lang="en-US" sz="1400" i="1"/>
              <a:t>Demand Growth: 3.2% CAGR 2020-2023</a:t>
            </a:r>
          </a:p>
        </p:txBody>
      </p:sp>
      <p:sp>
        <p:nvSpPr>
          <p:cNvPr id="8" name="TextBox 7">
            <a:extLst>
              <a:ext uri="{FF2B5EF4-FFF2-40B4-BE49-F238E27FC236}">
                <a16:creationId xmlns:a16="http://schemas.microsoft.com/office/drawing/2014/main" id="{2F76C1B9-B550-922C-AA20-8BF68EA65D0A}"/>
              </a:ext>
            </a:extLst>
          </p:cNvPr>
          <p:cNvSpPr txBox="1"/>
          <p:nvPr/>
        </p:nvSpPr>
        <p:spPr>
          <a:xfrm>
            <a:off x="348072" y="6095345"/>
            <a:ext cx="11516765" cy="246221"/>
          </a:xfrm>
          <a:prstGeom prst="rect">
            <a:avLst/>
          </a:prstGeom>
          <a:noFill/>
        </p:spPr>
        <p:txBody>
          <a:bodyPr wrap="square">
            <a:spAutoFit/>
          </a:bodyPr>
          <a:lstStyle/>
          <a:p>
            <a:r>
              <a:rPr lang="en-GB" sz="1000">
                <a:ea typeface="Meiryo UI"/>
                <a:cs typeface="Times New Roman" panose="02020603050405020304" pitchFamily="18" charset="0"/>
              </a:rPr>
              <a:t>Market Data</a:t>
            </a:r>
            <a:r>
              <a:rPr lang="en-US" sz="1000" err="1">
                <a:ea typeface="Meiryo UI"/>
                <a:cs typeface="Times New Roman" panose="02020603050405020304" pitchFamily="18" charset="0"/>
              </a:rPr>
              <a:t>Capacity: 53.7 GW installed (2023)</a:t>
            </a:r>
            <a:r>
              <a:rPr lang="en-US" sz="1000">
                <a:ea typeface="Meiryo UI"/>
                <a:cs typeface="Times New Roman" panose="02020603050405020304" pitchFamily="18" charset="0"/>
              </a:rPr>
              <a:t>Opportunity</a:t>
            </a:r>
            <a:endParaRPr lang="en-GB" sz="1000">
              <a:ea typeface="Meiryo UI"/>
              <a:cs typeface="Times New Roman" panose="02020603050405020304" pitchFamily="18" charset="0"/>
            </a:endParaRPr>
          </a:p>
        </p:txBody>
      </p:sp>
      <p:sp>
        <p:nvSpPr>
          <p:cNvPr id="60" name="Rectangle 59">
            <a:extLst>
              <a:ext uri="{FF2B5EF4-FFF2-40B4-BE49-F238E27FC236}">
                <a16:creationId xmlns:a16="http://schemas.microsoft.com/office/drawing/2014/main" id="{78C27E6C-955D-9C03-4427-AE223F3A7796}"/>
              </a:ext>
            </a:extLst>
          </p:cNvPr>
          <p:cNvSpPr/>
          <p:nvPr/>
        </p:nvSpPr>
        <p:spPr>
          <a:xfrm>
            <a:off x="5218690" y="1754038"/>
            <a:ext cx="818116" cy="3183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a:solidFill>
                  <a:schemeClr val="tx1"/>
                </a:solidFill>
              </a:rPr>
              <a:t>Rapid solar PV deployment with 4.2 GW added in 2022-2023</a:t>
            </a:r>
            <a:r>
              <a:rPr lang="en-US" sz="1400">
                <a:solidFill>
                  <a:schemeClr val="tx1"/>
                </a:solidFill>
              </a:rPr>
              <a:t>1000</a:t>
            </a:r>
            <a:r>
              <a:rPr kumimoji="1" lang="en-US" sz="1400">
                <a:solidFill>
                  <a:schemeClr val="tx1"/>
                </a:solidFill>
              </a:rPr>
              <a:t>Peak demand growing 3.2% annually; renewable capacity additions outpacing thermal since 2022</a:t>
            </a:r>
            <a:r>
              <a:rPr kumimoji="1" lang="en-US" sz="1400" err="1">
                <a:solidFill>
                  <a:schemeClr val="tx1"/>
                </a:solidFill>
              </a:rPr>
              <a:t/>
            </a:r>
            <a:r>
              <a:rPr kumimoji="1" lang="en-US" sz="1400">
                <a:solidFill>
                  <a:schemeClr val="tx1"/>
                </a:solidFill>
              </a:rPr>
              <a:t/>
            </a:r>
            <a:endParaRPr kumimoji="1" lang="en-MY" sz="1400">
              <a:solidFill>
                <a:schemeClr val="tx1"/>
              </a:solidFill>
            </a:endParaRPr>
          </a:p>
        </p:txBody>
      </p:sp>
      <p:sp>
        <p:nvSpPr>
          <p:cNvPr id="62" name="Rectangle 61">
            <a:extLst>
              <a:ext uri="{FF2B5EF4-FFF2-40B4-BE49-F238E27FC236}">
                <a16:creationId xmlns:a16="http://schemas.microsoft.com/office/drawing/2014/main" id="{AA7F0C77-49AD-E745-4523-149A39C46D9D}"/>
              </a:ext>
            </a:extLst>
          </p:cNvPr>
          <p:cNvSpPr/>
          <p:nvPr/>
        </p:nvSpPr>
        <p:spPr>
          <a:xfrm>
            <a:off x="221892" y="1677039"/>
            <a:ext cx="818116" cy="3183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a:solidFill>
                  <a:schemeClr val="tx1"/>
                </a:solidFill>
              </a:rPr>
              <a:t/>
            </a:r>
            <a:endParaRPr kumimoji="1" lang="en-MY" sz="1400">
              <a:solidFill>
                <a:schemeClr val="tx1"/>
              </a:solidFill>
            </a:endParaRPr>
          </a:p>
        </p:txBody>
      </p:sp>
      <p:grpSp>
        <p:nvGrpSpPr>
          <p:cNvPr id="15" name="グループ化 64">
            <a:extLst>
              <a:ext uri="{FF2B5EF4-FFF2-40B4-BE49-F238E27FC236}">
                <a16:creationId xmlns:a16="http://schemas.microsoft.com/office/drawing/2014/main" id="{A0248D79-8337-F804-B1D1-5267D583C994}"/>
              </a:ext>
            </a:extLst>
          </p:cNvPr>
          <p:cNvGrpSpPr/>
          <p:nvPr/>
        </p:nvGrpSpPr>
        <p:grpSpPr>
          <a:xfrm>
            <a:off x="6259786" y="1269483"/>
            <a:ext cx="5547995" cy="407556"/>
            <a:chOff x="455612" y="1382529"/>
            <a:chExt cx="4113213" cy="655821"/>
          </a:xfrm>
          <a:noFill/>
        </p:grpSpPr>
        <p:sp>
          <p:nvSpPr>
            <p:cNvPr id="16" name="ColumnHeader">
              <a:extLst>
                <a:ext uri="{FF2B5EF4-FFF2-40B4-BE49-F238E27FC236}">
                  <a16:creationId xmlns:a16="http://schemas.microsoft.com/office/drawing/2014/main" id="{5B86FD7F-EA24-6A63-483A-4A9D08D4EF72}"/>
                </a:ext>
              </a:extLst>
            </p:cNvPr>
            <p:cNvSpPr>
              <a:spLocks noChangeArrowheads="1"/>
            </p:cNvSpPr>
            <p:nvPr/>
          </p:nvSpPr>
          <p:spPr bwMode="gray">
            <a:xfrm>
              <a:off x="455613" y="1382529"/>
              <a:ext cx="4113212" cy="643840"/>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
              </a:r>
            </a:p>
          </p:txBody>
        </p:sp>
        <p:cxnSp>
          <p:nvCxnSpPr>
            <p:cNvPr id="17" name="直線コネクタ 66">
              <a:extLst>
                <a:ext uri="{FF2B5EF4-FFF2-40B4-BE49-F238E27FC236}">
                  <a16:creationId xmlns:a16="http://schemas.microsoft.com/office/drawing/2014/main" id="{7910AD29-716B-61D8-24A3-9F3D9C820157}"/>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 name="Table 1">
            <a:extLst>
              <a:ext uri="{FF2B5EF4-FFF2-40B4-BE49-F238E27FC236}">
                <a16:creationId xmlns:a16="http://schemas.microsoft.com/office/drawing/2014/main" id="{A58C02CA-18B1-EEEB-624E-8E4F651295CE}"/>
              </a:ext>
            </a:extLst>
          </p:cNvPr>
          <p:cNvGraphicFramePr>
            <a:graphicFrameLocks noGrp="1"/>
          </p:cNvGraphicFramePr>
          <p:nvPr>
            <p:extLst>
              <p:ext uri="{D42A27DB-BD31-4B8C-83A1-F6EECF244321}">
                <p14:modId xmlns:p14="http://schemas.microsoft.com/office/powerpoint/2010/main" val="1383956747"/>
              </p:ext>
            </p:extLst>
          </p:nvPr>
        </p:nvGraphicFramePr>
        <p:xfrm>
          <a:off x="6259785" y="1749904"/>
          <a:ext cx="5664448" cy="3421312"/>
        </p:xfrm>
        <a:graphic>
          <a:graphicData uri="http://schemas.openxmlformats.org/drawingml/2006/table">
            <a:tbl>
              <a:tblPr firstRow="1" bandRow="1">
                <a:tableStyleId>{5C22544A-7EE6-4342-B048-85BDC9FD1C3A}</a:tableStyleId>
              </a:tblPr>
              <a:tblGrid>
                <a:gridCol w="783112">
                  <a:extLst>
                    <a:ext uri="{9D8B030D-6E8A-4147-A177-3AD203B41FA5}">
                      <a16:colId xmlns:a16="http://schemas.microsoft.com/office/drawing/2014/main" val="3923531282"/>
                    </a:ext>
                  </a:extLst>
                </a:gridCol>
                <a:gridCol w="4881336">
                  <a:extLst>
                    <a:ext uri="{9D8B030D-6E8A-4147-A177-3AD203B41FA5}">
                      <a16:colId xmlns:a16="http://schemas.microsoft.com/office/drawing/2014/main" val="2676165874"/>
                    </a:ext>
                  </a:extLst>
                </a:gridCol>
              </a:tblGrid>
              <a:tr h="2630103">
                <a:tc>
                  <a:txBody>
                    <a:bodyPr/>
                    <a:lstStyle/>
                    <a:p>
                      <a:pPr marL="0" lvl="0" indent="0" algn="l">
                        <a:buNone/>
                      </a:pPr>
                      <a:r>
                        <a:rPr lang="en-US" sz="1400" b="0">
                          <a:solidFill>
                            <a:schemeClr val="bg1"/>
                          </a:solidFill>
                          <a:latin typeface="Segoe UI"/>
                          <a:cs typeface="Segoe UI"/>
                        </a:rPr>
                        <a:t/>
                      </a:r>
                      <a:r>
                        <a:rPr lang="en-US" sz="1400" b="0" err="1">
                          <a:solidFill>
                            <a:schemeClr val="bg1"/>
                          </a:solidFill>
                          <a:latin typeface="Segoe UI"/>
                          <a:cs typeface="Segoe UI"/>
                        </a:rPr>
                        <a:t/>
                      </a:r>
                      <a:endParaRPr lang="en-MY" sz="1400" b="0">
                        <a:solidFill>
                          <a:schemeClr val="bg1"/>
                        </a:solidFill>
                        <a:latin typeface="Segoe UI"/>
                        <a:cs typeface="Segoe UI"/>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US" sz="1400" b="0">
                          <a:solidFill>
                            <a:schemeClr val="tx1"/>
                          </a:solidFill>
                          <a:latin typeface="+mn-lt"/>
                          <a:cs typeface="Segoe UI"/>
                        </a:rPr>
                        <a:t/>
                      </a:r>
                      <a:r>
                        <a:rPr kumimoji="1" lang="en-US" sz="1400" b="0" kern="1200">
                          <a:solidFill>
                            <a:schemeClr val="tx1"/>
                          </a:solidFill>
                          <a:latin typeface="+mn-lt"/>
                          <a:ea typeface="+mn-ea"/>
                          <a:cs typeface="+mn-cs"/>
                        </a:rPr>
                        <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tx1"/>
                          </a:solidFill>
                          <a:latin typeface="+mn-lt"/>
                          <a:ea typeface="+mn-ea"/>
                          <a:cs typeface="+mn-cs"/>
                        </a:rPr>
                        <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tx1"/>
                          </a:solidFill>
                          <a:latin typeface="+mn-lt"/>
                          <a:ea typeface="+mn-ea"/>
                          <a:cs typeface="+mn-cs"/>
                        </a:rPr>
                        <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366200889"/>
                  </a:ext>
                </a:extLst>
              </a:tr>
              <a:tr h="791209">
                <a:tc>
                  <a:txBody>
                    <a:bodyPr/>
                    <a:lstStyle/>
                    <a:p>
                      <a:pPr marL="0" lvl="0" indent="0" algn="l">
                        <a:buNone/>
                      </a:pPr>
                      <a:r>
                        <a:rPr lang="en-US" sz="1400">
                          <a:solidFill>
                            <a:schemeClr val="tx1"/>
                          </a:solidFill>
                          <a:latin typeface="Segoe UI"/>
                          <a:cs typeface="Segoe UI"/>
                        </a:rPr>
                        <a:t/>
                      </a:r>
                    </a:p>
                    <a:p>
                      <a:pPr marL="0" lvl="0" indent="0" algn="l">
                        <a:buNone/>
                      </a:pPr>
                      <a:r>
                        <a:rPr lang="en-US" sz="1400">
                          <a:solidFill>
                            <a:schemeClr val="tx1"/>
                          </a:solidFill>
                          <a:latin typeface="Segoe UI"/>
                          <a:cs typeface="Segoe UI"/>
                        </a:rPr>
                        <a:t/>
                      </a:r>
                      <a:endParaRPr lang="en-MY" sz="1400">
                        <a:solidFill>
                          <a:schemeClr val="tx1"/>
                        </a:solidFill>
                        <a:latin typeface="Segoe UI"/>
                        <a:cs typeface="Segoe UI"/>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lvl="0" indent="0">
                        <a:buSzPct val="100000"/>
                        <a:buFont typeface="Wingdings"/>
                        <a:buNone/>
                      </a:pPr>
                      <a:r>
                        <a:rPr lang="en-US" sz="1400"/>
                        <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505003236"/>
                  </a:ext>
                </a:extLst>
              </a:tr>
            </a:tbl>
          </a:graphicData>
        </a:graphic>
      </p:graphicFrame>
      <p:pic>
        <p:nvPicPr>
          <p:cNvPr id="6" name="Picture 5">
            <a:extLst>
              <a:ext uri="{FF2B5EF4-FFF2-40B4-BE49-F238E27FC236}">
                <a16:creationId xmlns:a16="http://schemas.microsoft.com/office/drawing/2014/main" id="{9E3B81E9-6AF0-ABEA-783E-AF2B6730641D}"/>
              </a:ext>
            </a:extLst>
          </p:cNvPr>
          <p:cNvPicPr>
            <a:picLocks noChangeAspect="1"/>
          </p:cNvPicPr>
          <p:nvPr/>
        </p:nvPicPr>
        <p:blipFill>
          <a:blip r:embed="rId7"/>
          <a:stretch>
            <a:fillRect/>
          </a:stretch>
        </p:blipFill>
        <p:spPr>
          <a:xfrm>
            <a:off x="622373" y="5372190"/>
            <a:ext cx="457240" cy="472481"/>
          </a:xfrm>
          <a:prstGeom prst="rect">
            <a:avLst/>
          </a:prstGeom>
        </p:spPr>
      </p:pic>
      <p:sp>
        <p:nvSpPr>
          <p:cNvPr id="7" name="Rectangle 6">
            <a:extLst>
              <a:ext uri="{FF2B5EF4-FFF2-40B4-BE49-F238E27FC236}">
                <a16:creationId xmlns:a16="http://schemas.microsoft.com/office/drawing/2014/main" id="{C957E4CF-1D63-005C-FF5D-3773D65576FA}"/>
              </a:ext>
            </a:extLst>
          </p:cNvPr>
          <p:cNvSpPr/>
          <p:nvPr/>
        </p:nvSpPr>
        <p:spPr>
          <a:xfrm>
            <a:off x="298154" y="5776992"/>
            <a:ext cx="1121853" cy="24135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a:solidFill>
                  <a:schemeClr val="tx1"/>
                </a:solidFill>
              </a:rPr>
              <a:t/>
            </a:r>
            <a:endParaRPr kumimoji="1" lang="en-MY" sz="1200">
              <a:solidFill>
                <a:schemeClr val="tx1"/>
              </a:solidFill>
            </a:endParaRPr>
          </a:p>
        </p:txBody>
      </p:sp>
      <p:sp>
        <p:nvSpPr>
          <p:cNvPr id="14" name="Rectangle 13">
            <a:extLst>
              <a:ext uri="{FF2B5EF4-FFF2-40B4-BE49-F238E27FC236}">
                <a16:creationId xmlns:a16="http://schemas.microsoft.com/office/drawing/2014/main" id="{4BF6D5A8-3CCE-DC34-16B9-6EF4F965E0E3}"/>
              </a:ext>
            </a:extLst>
          </p:cNvPr>
          <p:cNvSpPr/>
          <p:nvPr/>
        </p:nvSpPr>
        <p:spPr>
          <a:xfrm>
            <a:off x="6291456" y="5343346"/>
            <a:ext cx="1097280" cy="719034"/>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19" name="TextBox 18">
            <a:extLst>
              <a:ext uri="{FF2B5EF4-FFF2-40B4-BE49-F238E27FC236}">
                <a16:creationId xmlns:a16="http://schemas.microsoft.com/office/drawing/2014/main" id="{3BF0596C-4498-73BE-48DB-A7DEBFF200F2}"/>
              </a:ext>
            </a:extLst>
          </p:cNvPr>
          <p:cNvSpPr txBox="1"/>
          <p:nvPr/>
        </p:nvSpPr>
        <p:spPr>
          <a:xfrm>
            <a:off x="7409439" y="5350674"/>
            <a:ext cx="4455398" cy="719034"/>
          </a:xfrm>
          <a:prstGeom prst="rect">
            <a:avLst/>
          </a:prstGeom>
          <a:solidFill>
            <a:schemeClr val="bg1">
              <a:lumMod val="85000"/>
            </a:schemeClr>
          </a:solidFill>
          <a:ln>
            <a:solidFill>
              <a:schemeClr val="bg1">
                <a:lumMod val="75000"/>
              </a:schemeClr>
            </a:solidFill>
          </a:ln>
        </p:spPr>
        <p:txBody>
          <a:bodyPr wrap="square" lIns="0" tIns="36000" rIns="0" bIns="36000" rtlCol="0">
            <a:spAutoFit/>
          </a:bodyPr>
          <a:lstStyle/>
          <a:p>
            <a:pPr lvl="0">
              <a:buSzPct val="100000"/>
            </a:pPr>
            <a:r>
              <a:rPr lang="en-US" sz="1400"/>
              <a:t/>
            </a:r>
          </a:p>
          <a:p>
            <a:pPr lvl="0">
              <a:buSzPct val="100000"/>
            </a:pPr>
            <a:r>
              <a:rPr lang="en-US" sz="1400" i="1"/>
              <a:t/>
            </a:r>
          </a:p>
        </p:txBody>
      </p:sp>
      <p:pic>
        <p:nvPicPr>
          <p:cNvPr id="21" name="Picture 20">
            <a:extLst>
              <a:ext uri="{FF2B5EF4-FFF2-40B4-BE49-F238E27FC236}">
                <a16:creationId xmlns:a16="http://schemas.microsoft.com/office/drawing/2014/main" id="{34F4D119-FAFA-A423-5314-85A1281AA3BA}"/>
              </a:ext>
            </a:extLst>
          </p:cNvPr>
          <p:cNvPicPr>
            <a:picLocks noChangeAspect="1"/>
          </p:cNvPicPr>
          <p:nvPr/>
        </p:nvPicPr>
        <p:blipFill>
          <a:blip r:embed="rId8"/>
          <a:srcRect r="2447" b="16683"/>
          <a:stretch>
            <a:fillRect/>
          </a:stretch>
        </p:blipFill>
        <p:spPr>
          <a:xfrm>
            <a:off x="6431038" y="5372191"/>
            <a:ext cx="798101" cy="679208"/>
          </a:xfrm>
          <a:prstGeom prst="rect">
            <a:avLst/>
          </a:prstGeom>
        </p:spPr>
      </p:pic>
    </p:spTree>
    <p:extLst>
      <p:ext uri="{BB962C8B-B14F-4D97-AF65-F5344CB8AC3E}">
        <p14:creationId xmlns:p14="http://schemas.microsoft.com/office/powerpoint/2010/main" val="2453968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7EBAD-CDB3-B64E-C26E-38F609A0A982}"/>
            </a:ext>
          </a:extLst>
        </p:cNvPr>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31C3CE0B-4CF5-99D1-C639-DC646FFD9D0A}"/>
              </a:ext>
            </a:extLst>
          </p:cNvPr>
          <p:cNvGraphicFramePr>
            <a:graphicFrameLocks/>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1300" name="think-cell data - do not delete" hidden="1">
                        <a:extLst>
                          <a:ext uri="{FF2B5EF4-FFF2-40B4-BE49-F238E27FC236}">
                            <a16:creationId xmlns:a16="http://schemas.microsoft.com/office/drawing/2014/main" id="{31C3CE0B-4CF5-99D1-C639-DC646FFD9D0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1272" name="Chart 1271">
            <a:extLst>
              <a:ext uri="{FF2B5EF4-FFF2-40B4-BE49-F238E27FC236}">
                <a16:creationId xmlns:a16="http://schemas.microsoft.com/office/drawing/2014/main" id="{EA13A546-F3CD-AED4-B7F3-13CFD39C55AA}"/>
              </a:ext>
            </a:extLst>
          </p:cNvPr>
          <p:cNvGraphicFramePr/>
          <p:nvPr>
            <p:extLst>
              <p:ext uri="{D42A27DB-BD31-4B8C-83A1-F6EECF244321}">
                <p14:modId xmlns:p14="http://schemas.microsoft.com/office/powerpoint/2010/main" val="2000280008"/>
              </p:ext>
            </p:extLst>
          </p:nvPr>
        </p:nvGraphicFramePr>
        <p:xfrm>
          <a:off x="348227" y="1712724"/>
          <a:ext cx="11508811" cy="4380099"/>
        </p:xfrm>
        <a:graphic>
          <a:graphicData uri="http://schemas.openxmlformats.org/drawingml/2006/chart">
            <c:chart xmlns:c="http://schemas.openxmlformats.org/drawingml/2006/chart" xmlns:r="http://schemas.openxmlformats.org/officeDocument/2006/relationships" r:id="rId7"/>
          </a:graphicData>
        </a:graphic>
      </p:graphicFrame>
      <p:sp>
        <p:nvSpPr>
          <p:cNvPr id="2" name="Title 1">
            <a:extLst>
              <a:ext uri="{FF2B5EF4-FFF2-40B4-BE49-F238E27FC236}">
                <a16:creationId xmlns:a16="http://schemas.microsoft.com/office/drawing/2014/main" id="{86B08337-A9C7-A4EB-4B2D-27D2FFA6ACAE}"/>
              </a:ext>
            </a:extLst>
          </p:cNvPr>
          <p:cNvSpPr>
            <a:spLocks noGrp="1"/>
          </p:cNvSpPr>
          <p:nvPr>
            <p:ph type="title"/>
          </p:nvPr>
        </p:nvSpPr>
        <p:spPr/>
        <p:txBody>
          <a:bodyPr vert="horz" rIns="0"/>
          <a:lstStyle/>
          <a:p>
            <a:r>
              <a:rPr lang="en-US" sz="2000">
                <a:cs typeface="Segoe UI"/>
              </a:rPr>
              <a:t>Thailand - Gas &amp; LNG Market</a:t>
            </a:r>
            <a:br>
              <a:rPr lang="en-US">
                <a:cs typeface="Segoe UI"/>
              </a:rPr>
            </a:br>
            <a:r>
              <a:rPr lang="en-US" sz="1600"/>
              <a:t>Source: YCP Analysis</a:t>
            </a:r>
            <a:endParaRPr lang="en-US">
              <a:highlight>
                <a:srgbClr val="FFFF00"/>
              </a:highlight>
              <a:latin typeface="Segoe UI"/>
              <a:cs typeface="Segoe UI"/>
            </a:endParaRPr>
          </a:p>
        </p:txBody>
      </p:sp>
      <p:sp>
        <p:nvSpPr>
          <p:cNvPr id="835" name="TextBox 834">
            <a:extLst>
              <a:ext uri="{FF2B5EF4-FFF2-40B4-BE49-F238E27FC236}">
                <a16:creationId xmlns:a16="http://schemas.microsoft.com/office/drawing/2014/main" id="{AE16E0B8-2FDA-68EA-BE2E-B7332B80BE08}"/>
              </a:ext>
            </a:extLst>
          </p:cNvPr>
          <p:cNvSpPr txBox="1"/>
          <p:nvPr/>
        </p:nvSpPr>
        <p:spPr>
          <a:xfrm>
            <a:off x="343673" y="1657782"/>
            <a:ext cx="2712403" cy="307777"/>
          </a:xfrm>
          <a:prstGeom prst="rect">
            <a:avLst/>
          </a:prstGeom>
          <a:noFill/>
        </p:spPr>
        <p:txBody>
          <a:bodyPr wrap="square" rtlCol="0">
            <a:spAutoFit/>
          </a:bodyPr>
          <a:lstStyle/>
          <a:p>
            <a:r>
              <a:rPr lang="en-US" sz="1400">
                <a:latin typeface="Segoe UI" panose="020B0502040204020203" pitchFamily="34" charset="0"/>
                <a:cs typeface="Segoe UI" panose="020B0502040204020203" pitchFamily="34" charset="0"/>
              </a:rPr>
              <a:t>Domestic gas production declining 5% annually; LNG imports surging to fill 35% of demand by 2025</a:t>
            </a:r>
          </a:p>
        </p:txBody>
      </p:sp>
      <p:sp>
        <p:nvSpPr>
          <p:cNvPr id="1299" name="TextBox 1298">
            <a:extLst>
              <a:ext uri="{FF2B5EF4-FFF2-40B4-BE49-F238E27FC236}">
                <a16:creationId xmlns:a16="http://schemas.microsoft.com/office/drawing/2014/main" id="{A64E04B7-FD60-31B4-51EF-25C262E1682B}"/>
              </a:ext>
            </a:extLst>
          </p:cNvPr>
          <p:cNvSpPr txBox="1"/>
          <p:nvPr/>
        </p:nvSpPr>
        <p:spPr>
          <a:xfrm>
            <a:off x="299547" y="6092825"/>
            <a:ext cx="11516765" cy="400110"/>
          </a:xfrm>
          <a:prstGeom prst="rect">
            <a:avLst/>
          </a:prstGeom>
          <a:noFill/>
        </p:spPr>
        <p:txBody>
          <a:bodyPr wrap="square">
            <a:spAutoFit/>
          </a:bodyPr>
          <a:lstStyle/>
          <a:p>
            <a:r>
              <a:rPr lang="en-GB" sz="1000">
                <a:ea typeface="Meiryo UI"/>
                <a:cs typeface="Times New Roman" panose="02020603050405020304" pitchFamily="18" charset="0"/>
              </a:rPr>
              <a:t>Terminal</a:t>
            </a:r>
            <a:r>
              <a:rPr lang="en-US" sz="1000">
                <a:ea typeface="Meiryo UI"/>
                <a:cs typeface="Times New Roman" panose="02020603050405020304" pitchFamily="18" charset="0"/>
              </a:rPr>
              <a:t>Capacity</a:t>
            </a:r>
            <a:r>
              <a:rPr lang="en-US" sz="1000" err="1">
                <a:ea typeface="Meiryo UI"/>
                <a:cs typeface="Times New Roman" panose="02020603050405020304" pitchFamily="18" charset="0"/>
              </a:rPr>
              <a:t>Utilization</a:t>
            </a:r>
            <a:r>
              <a:rPr lang="en-US" sz="1000">
                <a:ea typeface="Meiryo UI"/>
                <a:cs typeface="Times New Roman" panose="02020603050405020304" pitchFamily="18" charset="0"/>
              </a:rPr>
              <a:t>Map Ta Phut LNG</a:t>
            </a:r>
            <a:r>
              <a:rPr lang="en-US" sz="1000" err="1">
                <a:ea typeface="Meiryo UI"/>
                <a:cs typeface="Times New Roman" panose="02020603050405020304" pitchFamily="18" charset="0"/>
              </a:rPr>
              <a:t>11.5 MTPA</a:t>
            </a:r>
            <a:r>
              <a:rPr lang="en-US" sz="1000">
                <a:ea typeface="Meiryo UI"/>
                <a:cs typeface="Times New Roman" panose="02020603050405020304" pitchFamily="18" charset="0"/>
              </a:rPr>
              <a:t>78%</a:t>
            </a:r>
            <a:r>
              <a:rPr lang="en-GB" sz="1000">
                <a:ea typeface="Meiryo UI"/>
                <a:cs typeface="Times New Roman" panose="02020603050405020304" pitchFamily="18" charset="0"/>
              </a:rPr>
              <a:t>Nong Fab LNG (Phase 2)</a:t>
            </a:r>
          </a:p>
          <a:p>
            <a:r>
              <a:rPr kumimoji="1" lang="en-GB" sz="1000" b="0" i="0" u="none" strike="noStrike" kern="1200">
                <a:solidFill>
                  <a:schemeClr val="tx1"/>
                </a:solidFill>
                <a:effectLst/>
                <a:ea typeface="Meiryo UI"/>
                <a:cs typeface="Times New Roman" panose="02020603050405020304" pitchFamily="18" charset="0"/>
              </a:rPr>
              <a:t>7.5 MTPA</a:t>
            </a:r>
            <a:r>
              <a:rPr lang="en-GB" sz="1000">
                <a:ea typeface="Meiryo UI"/>
                <a:cs typeface="Times New Roman" panose="02020603050405020304" pitchFamily="18" charset="0"/>
              </a:rPr>
              <a:t>42%</a:t>
            </a:r>
          </a:p>
        </p:txBody>
      </p:sp>
      <p:sp>
        <p:nvSpPr>
          <p:cNvPr id="20" name="Rectangle 19">
            <a:extLst>
              <a:ext uri="{FF2B5EF4-FFF2-40B4-BE49-F238E27FC236}">
                <a16:creationId xmlns:a16="http://schemas.microsoft.com/office/drawing/2014/main" id="{31E101E7-F7CE-A337-11D8-7EC2F56B9295}"/>
              </a:ext>
            </a:extLst>
          </p:cNvPr>
          <p:cNvSpPr/>
          <p:nvPr>
            <p:custDataLst>
              <p:tags r:id="rId2"/>
            </p:custDataLst>
          </p:nvPr>
        </p:nvSpPr>
        <p:spPr bwMode="gray">
          <a:xfrm>
            <a:off x="238125" y="2065338"/>
            <a:ext cx="419100" cy="19208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endParaRPr kumimoji="1" lang="en-US" sz="1400">
              <a:solidFill>
                <a:schemeClr val="tx1"/>
              </a:solidFill>
              <a:cs typeface="Segoe UI" panose="020B0502040204020203" pitchFamily="34" charset="0"/>
              <a:sym typeface="Segoe UI" panose="020B0502040204020203" pitchFamily="34" charset="0"/>
            </a:endParaRPr>
          </a:p>
        </p:txBody>
      </p:sp>
      <p:grpSp>
        <p:nvGrpSpPr>
          <p:cNvPr id="12" name="グループ化 64">
            <a:extLst>
              <a:ext uri="{FF2B5EF4-FFF2-40B4-BE49-F238E27FC236}">
                <a16:creationId xmlns:a16="http://schemas.microsoft.com/office/drawing/2014/main" id="{47FB9DA8-B894-B06D-7C8E-2FC6E938ECBF}"/>
              </a:ext>
            </a:extLst>
          </p:cNvPr>
          <p:cNvGrpSpPr/>
          <p:nvPr/>
        </p:nvGrpSpPr>
        <p:grpSpPr>
          <a:xfrm>
            <a:off x="343673" y="1195820"/>
            <a:ext cx="11472640" cy="407556"/>
            <a:chOff x="455612" y="1382529"/>
            <a:chExt cx="4113213" cy="655821"/>
          </a:xfrm>
          <a:noFill/>
        </p:grpSpPr>
        <p:sp>
          <p:nvSpPr>
            <p:cNvPr id="13" name="ColumnHeader">
              <a:extLst>
                <a:ext uri="{FF2B5EF4-FFF2-40B4-BE49-F238E27FC236}">
                  <a16:creationId xmlns:a16="http://schemas.microsoft.com/office/drawing/2014/main" id="{5A9546B0-1FFC-B9D0-5777-C250C958BAE3}"/>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Floating LNG (planned)</a:t>
              </a:r>
            </a:p>
          </p:txBody>
        </p:sp>
        <p:cxnSp>
          <p:nvCxnSpPr>
            <p:cNvPr id="14" name="直線コネクタ 66">
              <a:extLst>
                <a:ext uri="{FF2B5EF4-FFF2-40B4-BE49-F238E27FC236}">
                  <a16:creationId xmlns:a16="http://schemas.microsoft.com/office/drawing/2014/main" id="{619F8072-269C-5CD3-43F3-37535EAD8F87}"/>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6A51E57C-F246-9344-8AC5-696B3A4889EC}"/>
              </a:ext>
            </a:extLst>
          </p:cNvPr>
          <p:cNvGrpSpPr/>
          <p:nvPr/>
        </p:nvGrpSpPr>
        <p:grpSpPr>
          <a:xfrm>
            <a:off x="2237589" y="2315762"/>
            <a:ext cx="7568452" cy="1351251"/>
            <a:chOff x="6267073" y="2368224"/>
            <a:chExt cx="3794384" cy="737466"/>
          </a:xfrm>
        </p:grpSpPr>
        <p:sp>
          <p:nvSpPr>
            <p:cNvPr id="4" name="Isosceles Triangle 3">
              <a:extLst>
                <a:ext uri="{FF2B5EF4-FFF2-40B4-BE49-F238E27FC236}">
                  <a16:creationId xmlns:a16="http://schemas.microsoft.com/office/drawing/2014/main" id="{22254E56-C62B-033C-CD3E-A08F741E82C3}"/>
                </a:ext>
              </a:extLst>
            </p:cNvPr>
            <p:cNvSpPr/>
            <p:nvPr/>
          </p:nvSpPr>
          <p:spPr>
            <a:xfrm rot="6963685">
              <a:off x="9457067" y="2498725"/>
              <a:ext cx="333905" cy="874875"/>
            </a:xfrm>
            <a:prstGeom prst="triangle">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3" name="Rectangle 2">
              <a:extLst>
                <a:ext uri="{FF2B5EF4-FFF2-40B4-BE49-F238E27FC236}">
                  <a16:creationId xmlns:a16="http://schemas.microsoft.com/office/drawing/2014/main" id="{670445A8-87CB-8C9F-AD72-36ECD5EF6A5C}"/>
                </a:ext>
              </a:extLst>
            </p:cNvPr>
            <p:cNvSpPr/>
            <p:nvPr/>
          </p:nvSpPr>
          <p:spPr>
            <a:xfrm>
              <a:off x="6267073" y="2368224"/>
              <a:ext cx="3326289" cy="73746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9456" indent="-219456">
                <a:buSzPct val="100000"/>
                <a:buFont typeface="Wingdings"/>
                <a:buChar char="n"/>
              </a:pPr>
              <a:r>
                <a:rPr lang="en-US" sz="1400">
                  <a:solidFill>
                    <a:schemeClr val="tx1"/>
                  </a:solidFill>
                </a:rPr>
                <a:t>5.0 MTPA</a:t>
              </a:r>
            </a:p>
            <a:p>
              <a:pPr marL="219456" indent="-219456">
                <a:buSzPct val="100000"/>
                <a:buFont typeface="Wingdings"/>
                <a:buChar char="n"/>
              </a:pPr>
              <a:r>
                <a:rPr lang="en-US" sz="1400">
                  <a:solidFill>
                    <a:schemeClr val="tx1"/>
                  </a:solidFill>
                </a:rPr>
                <a:t>Under construction</a:t>
              </a:r>
            </a:p>
            <a:p>
              <a:pPr marL="219456" indent="-219456">
                <a:spcAft>
                  <a:spcPts val="600"/>
                </a:spcAft>
                <a:buSzPct val="100000"/>
                <a:buFont typeface="Wingdings"/>
                <a:buChar char="n"/>
              </a:pPr>
              <a:r>
                <a:rPr lang="en-US" sz="1400">
                  <a:solidFill>
                    <a:schemeClr val="tx1"/>
                  </a:solidFill>
                </a:rPr>
                <a:t/>
              </a:r>
            </a:p>
          </p:txBody>
        </p:sp>
      </p:grpSp>
    </p:spTree>
    <p:extLst>
      <p:ext uri="{BB962C8B-B14F-4D97-AF65-F5344CB8AC3E}">
        <p14:creationId xmlns:p14="http://schemas.microsoft.com/office/powerpoint/2010/main" val="3853949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CEA1D-9AD2-1BC7-14C8-C9B750A065E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AC272A8-CC07-D716-822C-E1D100948171}"/>
              </a:ext>
            </a:extLst>
          </p:cNvPr>
          <p:cNvGraphicFramePr>
            <a:graphicFrameLocks/>
          </p:cNvGraphicFramePr>
          <p:nvPr>
            <p:custDataLst>
              <p:tags r:id="rId1"/>
            </p:custDataLst>
            <p:extLst>
              <p:ext uri="{D42A27DB-BD31-4B8C-83A1-F6EECF244321}">
                <p14:modId xmlns:p14="http://schemas.microsoft.com/office/powerpoint/2010/main" val="31932509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25" name="think-cell data - do not delete" hidden="1">
                        <a:extLst>
                          <a:ext uri="{FF2B5EF4-FFF2-40B4-BE49-F238E27FC236}">
                            <a16:creationId xmlns:a16="http://schemas.microsoft.com/office/drawing/2014/main" id="{CAC272A8-CC07-D716-822C-E1D10094817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8" name="Chart 17">
            <a:extLst>
              <a:ext uri="{FF2B5EF4-FFF2-40B4-BE49-F238E27FC236}">
                <a16:creationId xmlns:a16="http://schemas.microsoft.com/office/drawing/2014/main" id="{8BD18E31-888B-4D29-7AEB-4A3CEC3017F3}"/>
              </a:ext>
            </a:extLst>
          </p:cNvPr>
          <p:cNvGraphicFramePr/>
          <p:nvPr>
            <p:extLst>
              <p:ext uri="{D42A27DB-BD31-4B8C-83A1-F6EECF244321}">
                <p14:modId xmlns:p14="http://schemas.microsoft.com/office/powerpoint/2010/main" val="461359275"/>
              </p:ext>
            </p:extLst>
          </p:nvPr>
        </p:nvGraphicFramePr>
        <p:xfrm>
          <a:off x="334963" y="1610823"/>
          <a:ext cx="11517521" cy="4487999"/>
        </p:xfrm>
        <a:graphic>
          <a:graphicData uri="http://schemas.openxmlformats.org/drawingml/2006/chart">
            <c:chart xmlns:c="http://schemas.openxmlformats.org/drawingml/2006/chart" xmlns:r="http://schemas.openxmlformats.org/officeDocument/2006/relationships" r:id="rId6"/>
          </a:graphicData>
        </a:graphic>
      </p:graphicFrame>
      <p:sp>
        <p:nvSpPr>
          <p:cNvPr id="5" name="Title 4">
            <a:extLst>
              <a:ext uri="{FF2B5EF4-FFF2-40B4-BE49-F238E27FC236}">
                <a16:creationId xmlns:a16="http://schemas.microsoft.com/office/drawing/2014/main" id="{3B7DBD2D-2490-C2FE-B65F-30641168AA09}"/>
              </a:ext>
            </a:extLst>
          </p:cNvPr>
          <p:cNvSpPr>
            <a:spLocks noGrp="1"/>
          </p:cNvSpPr>
          <p:nvPr>
            <p:ph type="title"/>
          </p:nvPr>
        </p:nvSpPr>
        <p:spPr/>
        <p:txBody>
          <a:bodyPr vert="horz" rIns="0"/>
          <a:lstStyle/>
          <a:p>
            <a:r>
              <a:rPr lang="en-US" sz="2000">
                <a:latin typeface="Segoe UI" panose="020B0502040204020203" pitchFamily="34" charset="0"/>
                <a:cs typeface="Segoe UI" panose="020B0502040204020203" pitchFamily="34" charset="0"/>
              </a:rPr>
              <a:t>Thailand - Energy Pricing</a:t>
            </a:r>
            <a:br>
              <a:rPr lang="en-US">
                <a:latin typeface="Segoe UI" panose="020B0502040204020203" pitchFamily="34" charset="0"/>
                <a:cs typeface="Segoe UI" panose="020B0502040204020203" pitchFamily="34" charset="0"/>
              </a:rPr>
            </a:br>
            <a:r>
              <a:rPr lang="en-US" sz="1600">
                <a:latin typeface="Segoe UI" panose="020B0502040204020203" pitchFamily="34" charset="0"/>
                <a:cs typeface="Segoe UI" panose="020B0502040204020203" pitchFamily="34" charset="0"/>
              </a:rPr>
              <a:t>Source: YCP Analysis</a:t>
            </a:r>
          </a:p>
        </p:txBody>
      </p:sp>
      <p:grpSp>
        <p:nvGrpSpPr>
          <p:cNvPr id="6" name="グループ化 64">
            <a:extLst>
              <a:ext uri="{FF2B5EF4-FFF2-40B4-BE49-F238E27FC236}">
                <a16:creationId xmlns:a16="http://schemas.microsoft.com/office/drawing/2014/main" id="{096D2544-D060-CED6-381E-F1FCAF531225}"/>
              </a:ext>
            </a:extLst>
          </p:cNvPr>
          <p:cNvGrpSpPr/>
          <p:nvPr/>
        </p:nvGrpSpPr>
        <p:grpSpPr>
          <a:xfrm>
            <a:off x="334963" y="1195820"/>
            <a:ext cx="11522075" cy="407556"/>
            <a:chOff x="455612" y="1382529"/>
            <a:chExt cx="4113213" cy="655821"/>
          </a:xfrm>
          <a:noFill/>
        </p:grpSpPr>
        <p:sp>
          <p:nvSpPr>
            <p:cNvPr id="8" name="ColumnHeader">
              <a:extLst>
                <a:ext uri="{FF2B5EF4-FFF2-40B4-BE49-F238E27FC236}">
                  <a16:creationId xmlns:a16="http://schemas.microsoft.com/office/drawing/2014/main" id="{0375D827-5D6F-4996-246F-6B86036C3B8F}"/>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endParaRPr lang="en-US" sz="1400">
                <a:latin typeface="Segoe UI" panose="020B0502040204020203" pitchFamily="34" charset="0"/>
                <a:cs typeface="Segoe UI" panose="020B0502040204020203" pitchFamily="34" charset="0"/>
              </a:endParaRPr>
            </a:p>
          </p:txBody>
        </p:sp>
        <p:cxnSp>
          <p:nvCxnSpPr>
            <p:cNvPr id="9" name="直線コネクタ 66">
              <a:extLst>
                <a:ext uri="{FF2B5EF4-FFF2-40B4-BE49-F238E27FC236}">
                  <a16:creationId xmlns:a16="http://schemas.microsoft.com/office/drawing/2014/main" id="{651D769A-2A44-77E4-3A35-0ED24D8E3B59}"/>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3" name="ColumnHeader">
            <a:extLst>
              <a:ext uri="{FF2B5EF4-FFF2-40B4-BE49-F238E27FC236}">
                <a16:creationId xmlns:a16="http://schemas.microsoft.com/office/drawing/2014/main" id="{D8037BBE-F1CD-B34F-AF4A-C2CFA3F49EDF}"/>
              </a:ext>
            </a:extLst>
          </p:cNvPr>
          <p:cNvSpPr>
            <a:spLocks noChangeArrowheads="1"/>
          </p:cNvSpPr>
          <p:nvPr/>
        </p:nvSpPr>
        <p:spPr bwMode="gray">
          <a:xfrm>
            <a:off x="1814211" y="1210713"/>
            <a:ext cx="8633218" cy="400110"/>
          </a:xfrm>
          <a:prstGeom prst="rect">
            <a:avLst/>
          </a:prstGeom>
          <a:noFill/>
          <a:ln w="9525" algn="ctr">
            <a:noFill/>
            <a:miter lim="800000"/>
            <a:headEnd type="none" w="lg" len="lg"/>
            <a:tailEnd type="none" w="lg" len="lg"/>
          </a:ln>
          <a:effectLst/>
        </p:spPr>
        <p:txBody>
          <a:bodyPr wrap="square" tIns="91440" bIns="91440" anchor="b">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400">
                <a:solidFill>
                  <a:srgbClr val="000000"/>
                </a:solidFill>
                <a:latin typeface="Segoe UI" panose="020B0502040204020203" pitchFamily="34" charset="0"/>
                <a:ea typeface="Meiryo UI" panose="020B0604030504040204" pitchFamily="50" charset="-128"/>
                <a:cs typeface="Segoe UI" panose="020B0502040204020203" pitchFamily="34" charset="0"/>
              </a:rPr>
              <a:t>Industrial electricity rates rising 12% in 2023; creates strong ROI case for efficiency investments</a:t>
            </a:r>
          </a:p>
        </p:txBody>
      </p:sp>
      <p:sp>
        <p:nvSpPr>
          <p:cNvPr id="19" name="TextBox 18">
            <a:extLst>
              <a:ext uri="{FF2B5EF4-FFF2-40B4-BE49-F238E27FC236}">
                <a16:creationId xmlns:a16="http://schemas.microsoft.com/office/drawing/2014/main" id="{E1D6FA71-7E95-515A-A52D-84858241A289}"/>
              </a:ext>
            </a:extLst>
          </p:cNvPr>
          <p:cNvSpPr txBox="1"/>
          <p:nvPr/>
        </p:nvSpPr>
        <p:spPr>
          <a:xfrm>
            <a:off x="409155" y="1712725"/>
            <a:ext cx="1639218" cy="307777"/>
          </a:xfrm>
          <a:prstGeom prst="rect">
            <a:avLst/>
          </a:prstGeom>
          <a:noFill/>
        </p:spPr>
        <p:txBody>
          <a:bodyPr wrap="square" lIns="91440" tIns="45720" rIns="91440" bIns="45720" rtlCol="0" anchor="t">
            <a:spAutoFit/>
          </a:bodyPr>
          <a:lstStyle/>
          <a:p>
            <a:r>
              <a:rPr lang="en-US" sz="1400">
                <a:latin typeface="Segoe UI"/>
                <a:cs typeface="Segoe UI"/>
              </a:rPr>
              <a:t/>
            </a:r>
            <a:endParaRPr lang="en-US"/>
          </a:p>
        </p:txBody>
      </p:sp>
      <p:sp>
        <p:nvSpPr>
          <p:cNvPr id="3" name="TextBox 2">
            <a:extLst>
              <a:ext uri="{FF2B5EF4-FFF2-40B4-BE49-F238E27FC236}">
                <a16:creationId xmlns:a16="http://schemas.microsoft.com/office/drawing/2014/main" id="{A9E0D1C9-BDBA-AF6A-21DE-55E6B540E2C0}"/>
              </a:ext>
            </a:extLst>
          </p:cNvPr>
          <p:cNvSpPr txBox="1"/>
          <p:nvPr/>
        </p:nvSpPr>
        <p:spPr>
          <a:xfrm>
            <a:off x="299547" y="6092825"/>
            <a:ext cx="11516765" cy="246221"/>
          </a:xfrm>
          <a:prstGeom prst="rect">
            <a:avLst/>
          </a:prstGeom>
          <a:noFill/>
        </p:spPr>
        <p:txBody>
          <a:bodyPr wrap="square">
            <a:spAutoFit/>
          </a:bodyPr>
          <a:lstStyle/>
          <a:p>
            <a:r>
              <a:rPr kumimoji="1" lang="en-GB" sz="1000" b="0" i="0" u="none" strike="noStrike" kern="1200">
                <a:solidFill>
                  <a:schemeClr val="tx1"/>
                </a:solidFill>
                <a:effectLst/>
                <a:ea typeface="Meiryo UI"/>
                <a:cs typeface="Times New Roman" panose="02020603050405020304" pitchFamily="18" charset="0"/>
              </a:rPr>
              <a:t/>
            </a:r>
            <a:r>
              <a:rPr lang="en-GB" sz="1000">
                <a:ea typeface="Meiryo UI"/>
                <a:cs typeface="Times New Roman" panose="02020603050405020304" pitchFamily="18" charset="0"/>
              </a:rPr>
              <a:t/>
            </a:r>
          </a:p>
        </p:txBody>
      </p:sp>
      <p:sp>
        <p:nvSpPr>
          <p:cNvPr id="16" name="Speech Bubble: Rectangle 15">
            <a:extLst>
              <a:ext uri="{FF2B5EF4-FFF2-40B4-BE49-F238E27FC236}">
                <a16:creationId xmlns:a16="http://schemas.microsoft.com/office/drawing/2014/main" id="{7DE019CB-9483-0BE1-223C-3038AE78E61E}"/>
              </a:ext>
            </a:extLst>
          </p:cNvPr>
          <p:cNvSpPr/>
          <p:nvPr/>
        </p:nvSpPr>
        <p:spPr>
          <a:xfrm>
            <a:off x="3182170" y="4556314"/>
            <a:ext cx="3091630" cy="877342"/>
          </a:xfrm>
          <a:prstGeom prst="wedgeRectCallout">
            <a:avLst>
              <a:gd name="adj1" fmla="val -21172"/>
              <a:gd name="adj2" fmla="val -71583"/>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
            </a:r>
          </a:p>
        </p:txBody>
      </p:sp>
      <p:sp>
        <p:nvSpPr>
          <p:cNvPr id="24" name="Speech Bubble: Rectangle 23">
            <a:extLst>
              <a:ext uri="{FF2B5EF4-FFF2-40B4-BE49-F238E27FC236}">
                <a16:creationId xmlns:a16="http://schemas.microsoft.com/office/drawing/2014/main" id="{EA116CC0-BD6D-FD6E-2253-753FC1ABEE3E}"/>
              </a:ext>
            </a:extLst>
          </p:cNvPr>
          <p:cNvSpPr/>
          <p:nvPr/>
        </p:nvSpPr>
        <p:spPr>
          <a:xfrm>
            <a:off x="1618400" y="2616476"/>
            <a:ext cx="5695871" cy="529308"/>
          </a:xfrm>
          <a:prstGeom prst="wedgeRectCallout">
            <a:avLst>
              <a:gd name="adj1" fmla="val 61035"/>
              <a:gd name="adj2" fmla="val 50041"/>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
            </a:r>
          </a:p>
        </p:txBody>
      </p:sp>
      <p:sp>
        <p:nvSpPr>
          <p:cNvPr id="7" name="Speech Bubble: Rectangle 6">
            <a:extLst>
              <a:ext uri="{FF2B5EF4-FFF2-40B4-BE49-F238E27FC236}">
                <a16:creationId xmlns:a16="http://schemas.microsoft.com/office/drawing/2014/main" id="{7DA16641-FD41-28CC-9F67-7C8D54655ED0}"/>
              </a:ext>
            </a:extLst>
          </p:cNvPr>
          <p:cNvSpPr/>
          <p:nvPr/>
        </p:nvSpPr>
        <p:spPr>
          <a:xfrm>
            <a:off x="7161607" y="4067153"/>
            <a:ext cx="2572987" cy="747919"/>
          </a:xfrm>
          <a:prstGeom prst="wedgeRectCallout">
            <a:avLst>
              <a:gd name="adj1" fmla="val 24448"/>
              <a:gd name="adj2" fmla="val -87191"/>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
            </a:r>
          </a:p>
        </p:txBody>
      </p:sp>
      <p:sp>
        <p:nvSpPr>
          <p:cNvPr id="10" name="Speech Bubble: Rectangle 9">
            <a:extLst>
              <a:ext uri="{FF2B5EF4-FFF2-40B4-BE49-F238E27FC236}">
                <a16:creationId xmlns:a16="http://schemas.microsoft.com/office/drawing/2014/main" id="{3B2FC811-B696-A24C-CB17-F42C1FE21D10}"/>
              </a:ext>
            </a:extLst>
          </p:cNvPr>
          <p:cNvSpPr/>
          <p:nvPr/>
        </p:nvSpPr>
        <p:spPr>
          <a:xfrm>
            <a:off x="9050994" y="1818952"/>
            <a:ext cx="2572987" cy="698347"/>
          </a:xfrm>
          <a:prstGeom prst="wedgeRectCallout">
            <a:avLst>
              <a:gd name="adj1" fmla="val 32370"/>
              <a:gd name="adj2" fmla="val 89148"/>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
            </a:r>
          </a:p>
        </p:txBody>
      </p:sp>
    </p:spTree>
    <p:extLst>
      <p:ext uri="{BB962C8B-B14F-4D97-AF65-F5344CB8AC3E}">
        <p14:creationId xmlns:p14="http://schemas.microsoft.com/office/powerpoint/2010/main" val="2701460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84B4C-9278-1C86-C7CC-784D18A8CB5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5BEE2C3-15A1-7F11-3D54-150FA63869B0}"/>
              </a:ext>
            </a:extLst>
          </p:cNvPr>
          <p:cNvGraphicFramePr>
            <a:graphicFrameLocks/>
          </p:cNvGraphicFramePr>
          <p:nvPr>
            <p:custDataLst>
              <p:tags r:id="rId1"/>
            </p:custDataLst>
            <p:extLst>
              <p:ext uri="{D42A27DB-BD31-4B8C-83A1-F6EECF244321}">
                <p14:modId xmlns:p14="http://schemas.microsoft.com/office/powerpoint/2010/main" val="15834374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425" imgH="424" progId="TCLayout.ActiveDocument.1">
                  <p:embed/>
                </p:oleObj>
              </mc:Choice>
              <mc:Fallback>
                <p:oleObj name="think-cell Slide" r:id="rId22" imgW="425" imgH="424" progId="TCLayout.ActiveDocument.1">
                  <p:embed/>
                  <p:pic>
                    <p:nvPicPr>
                      <p:cNvPr id="118" name="think-cell data - do not delete" hidden="1">
                        <a:extLst>
                          <a:ext uri="{FF2B5EF4-FFF2-40B4-BE49-F238E27FC236}">
                            <a16:creationId xmlns:a16="http://schemas.microsoft.com/office/drawing/2014/main" id="{65BEE2C3-15A1-7F11-3D54-150FA63869B0}"/>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90DF1EA6-33BF-A600-BE86-A32B94D740DE}"/>
              </a:ext>
            </a:extLst>
          </p:cNvPr>
          <p:cNvCxnSpPr/>
          <p:nvPr>
            <p:custDataLst>
              <p:tags r:id="rId2"/>
            </p:custDataLst>
          </p:nvPr>
        </p:nvCxnSpPr>
        <p:spPr bwMode="gray">
          <a:xfrm>
            <a:off x="701675" y="5368925"/>
            <a:ext cx="11150600"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5F9AFA45-8B35-9556-75EA-D9F1CC401C8F}"/>
              </a:ext>
            </a:extLst>
          </p:cNvPr>
          <p:cNvCxnSpPr/>
          <p:nvPr>
            <p:custDataLst>
              <p:tags r:id="rId3"/>
            </p:custDataLst>
          </p:nvPr>
        </p:nvCxnSpPr>
        <p:spPr bwMode="gray">
          <a:xfrm>
            <a:off x="701675" y="4906963"/>
            <a:ext cx="11150600"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AEC980A4-CF67-0639-FA03-AED6D6239FE9}"/>
              </a:ext>
            </a:extLst>
          </p:cNvPr>
          <p:cNvCxnSpPr/>
          <p:nvPr>
            <p:custDataLst>
              <p:tags r:id="rId4"/>
            </p:custDataLst>
          </p:nvPr>
        </p:nvCxnSpPr>
        <p:spPr bwMode="gray">
          <a:xfrm>
            <a:off x="701675" y="4445000"/>
            <a:ext cx="11150600"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AD306059-F15A-DFDA-D1AF-89ACBD3D67EB}"/>
              </a:ext>
            </a:extLst>
          </p:cNvPr>
          <p:cNvCxnSpPr/>
          <p:nvPr>
            <p:custDataLst>
              <p:tags r:id="rId5"/>
            </p:custDataLst>
          </p:nvPr>
        </p:nvCxnSpPr>
        <p:spPr bwMode="gray">
          <a:xfrm>
            <a:off x="701675" y="3983038"/>
            <a:ext cx="11150600"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00FEB8AE-D3F6-19CA-2B39-F4DDB15F11AF}"/>
              </a:ext>
            </a:extLst>
          </p:cNvPr>
          <p:cNvCxnSpPr/>
          <p:nvPr>
            <p:custDataLst>
              <p:tags r:id="rId6"/>
            </p:custDataLst>
          </p:nvPr>
        </p:nvCxnSpPr>
        <p:spPr bwMode="gray">
          <a:xfrm>
            <a:off x="701675" y="3519488"/>
            <a:ext cx="11150600"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31198CF-F5A8-998A-0FE3-6B522678E429}"/>
              </a:ext>
            </a:extLst>
          </p:cNvPr>
          <p:cNvCxnSpPr/>
          <p:nvPr>
            <p:custDataLst>
              <p:tags r:id="rId7"/>
            </p:custDataLst>
          </p:nvPr>
        </p:nvCxnSpPr>
        <p:spPr bwMode="gray">
          <a:xfrm>
            <a:off x="701675" y="3057525"/>
            <a:ext cx="11150600"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FFF20BCA-B241-7D67-AE88-AFBA2F0595D6}"/>
              </a:ext>
            </a:extLst>
          </p:cNvPr>
          <p:cNvCxnSpPr/>
          <p:nvPr>
            <p:custDataLst>
              <p:tags r:id="rId8"/>
            </p:custDataLst>
          </p:nvPr>
        </p:nvCxnSpPr>
        <p:spPr bwMode="gray">
          <a:xfrm>
            <a:off x="701675" y="2595563"/>
            <a:ext cx="11150600"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5DF0485-58F4-E839-9B5B-A62E1AC23CA1}"/>
              </a:ext>
            </a:extLst>
          </p:cNvPr>
          <p:cNvCxnSpPr/>
          <p:nvPr>
            <p:custDataLst>
              <p:tags r:id="rId9"/>
            </p:custDataLst>
          </p:nvPr>
        </p:nvCxnSpPr>
        <p:spPr bwMode="gray">
          <a:xfrm>
            <a:off x="701675" y="2133600"/>
            <a:ext cx="11150600" cy="0"/>
          </a:xfrm>
          <a:prstGeom prst="line">
            <a:avLst/>
          </a:prstGeom>
          <a:ln w="3175" cap="flat" cmpd="sng" algn="ctr">
            <a:solidFill>
              <a:srgbClr val="D6D7D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3E74D4D-1843-1810-CAE6-77E03EA3689F}"/>
              </a:ext>
            </a:extLst>
          </p:cNvPr>
          <p:cNvCxnSpPr/>
          <p:nvPr>
            <p:custDataLst>
              <p:tags r:id="rId10"/>
            </p:custDataLst>
          </p:nvPr>
        </p:nvCxnSpPr>
        <p:spPr bwMode="auto">
          <a:xfrm>
            <a:off x="2870200" y="5461000"/>
            <a:ext cx="1238250" cy="0"/>
          </a:xfrm>
          <a:prstGeom prst="line">
            <a:avLst/>
          </a:prstGeom>
          <a:ln w="3175" cap="flat" cmpd="sng" algn="ctr">
            <a:solidFill>
              <a:schemeClr val="tx1"/>
            </a:solidFill>
            <a:prstDash val="lgDash"/>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81398A6-E189-3D3C-F09C-D42E23F4ED30}"/>
              </a:ext>
            </a:extLst>
          </p:cNvPr>
          <p:cNvCxnSpPr/>
          <p:nvPr>
            <p:custDataLst>
              <p:tags r:id="rId11"/>
            </p:custDataLst>
          </p:nvPr>
        </p:nvCxnSpPr>
        <p:spPr bwMode="auto">
          <a:xfrm>
            <a:off x="5657850" y="4259263"/>
            <a:ext cx="1238250" cy="0"/>
          </a:xfrm>
          <a:prstGeom prst="line">
            <a:avLst/>
          </a:prstGeom>
          <a:ln w="3175" cap="flat" cmpd="sng" algn="ctr">
            <a:solidFill>
              <a:schemeClr val="tx1"/>
            </a:solidFill>
            <a:prstDash val="lgDash"/>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1F32B4E-CAE2-F170-266C-FEE6BEB0E4BA}"/>
              </a:ext>
            </a:extLst>
          </p:cNvPr>
          <p:cNvCxnSpPr/>
          <p:nvPr>
            <p:custDataLst>
              <p:tags r:id="rId12"/>
            </p:custDataLst>
          </p:nvPr>
        </p:nvCxnSpPr>
        <p:spPr bwMode="auto">
          <a:xfrm>
            <a:off x="8445500" y="2503488"/>
            <a:ext cx="1238250" cy="0"/>
          </a:xfrm>
          <a:prstGeom prst="line">
            <a:avLst/>
          </a:prstGeom>
          <a:ln w="3175" cap="flat" cmpd="sng" algn="ctr">
            <a:solidFill>
              <a:schemeClr val="tx1"/>
            </a:solidFill>
            <a:prstDash val="lgDash"/>
            <a:round/>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73" name="Chart 72">
            <a:extLst>
              <a:ext uri="{FF2B5EF4-FFF2-40B4-BE49-F238E27FC236}">
                <a16:creationId xmlns:a16="http://schemas.microsoft.com/office/drawing/2014/main" id="{08AC1884-29AF-B0F2-B21C-885345A641BC}"/>
              </a:ext>
            </a:extLst>
          </p:cNvPr>
          <p:cNvGraphicFramePr/>
          <p:nvPr>
            <p:custDataLst>
              <p:tags r:id="rId13"/>
            </p:custDataLst>
            <p:extLst>
              <p:ext uri="{D42A27DB-BD31-4B8C-83A1-F6EECF244321}">
                <p14:modId xmlns:p14="http://schemas.microsoft.com/office/powerpoint/2010/main" val="1863621651"/>
              </p:ext>
            </p:extLst>
          </p:nvPr>
        </p:nvGraphicFramePr>
        <p:xfrm>
          <a:off x="211138" y="1827213"/>
          <a:ext cx="11723687" cy="4310062"/>
        </p:xfrm>
        <a:graphic>
          <a:graphicData uri="http://schemas.openxmlformats.org/drawingml/2006/chart">
            <c:chart xmlns:c="http://schemas.openxmlformats.org/drawingml/2006/chart" xmlns:r="http://schemas.openxmlformats.org/officeDocument/2006/relationships" r:id="rId24"/>
          </a:graphicData>
        </a:graphic>
      </p:graphicFrame>
      <p:sp>
        <p:nvSpPr>
          <p:cNvPr id="2" name="Rectangle 1">
            <a:extLst>
              <a:ext uri="{FF2B5EF4-FFF2-40B4-BE49-F238E27FC236}">
                <a16:creationId xmlns:a16="http://schemas.microsoft.com/office/drawing/2014/main" id="{04FF3F0A-6B53-2F07-BA43-28041885D451}"/>
              </a:ext>
            </a:extLst>
          </p:cNvPr>
          <p:cNvSpPr/>
          <p:nvPr>
            <p:custDataLst>
              <p:tags r:id="rId14"/>
            </p:custDataLst>
          </p:nvPr>
        </p:nvSpPr>
        <p:spPr bwMode="auto">
          <a:xfrm>
            <a:off x="1309688" y="5889625"/>
            <a:ext cx="1573213"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41C09F47-A89C-4F30-B945-2B2A633CAEB1}" type="datetime'''C''''u''r''''re''nt'' c''o''''''n''''''st''r''uct''e''''''d'">
              <a:rPr kumimoji="0" lang="en-US" altLang="en-US" sz="1400" smtClean="0">
                <a:solidFill>
                  <a:schemeClr val="tx1"/>
                </a:solidFill>
              </a:rPr>
              <a:pPr algn="ctr">
                <a:spcBef>
                  <a:spcPct val="0"/>
                </a:spcBef>
                <a:spcAft>
                  <a:spcPct val="0"/>
                </a:spcAft>
              </a:pPr>
              <a:t>Thailand - ESCO Market</a:t>
            </a:fld>
            <a:endParaRPr kumimoji="0" lang="en-US" sz="1400">
              <a:solidFill>
                <a:schemeClr val="tx1"/>
              </a:solidFill>
            </a:endParaRPr>
          </a:p>
        </p:txBody>
      </p:sp>
      <p:sp>
        <p:nvSpPr>
          <p:cNvPr id="11" name="Rectangle 10">
            <a:extLst>
              <a:ext uri="{FF2B5EF4-FFF2-40B4-BE49-F238E27FC236}">
                <a16:creationId xmlns:a16="http://schemas.microsoft.com/office/drawing/2014/main" id="{FC386A5C-509D-F1F7-39DB-914A0A828D47}"/>
              </a:ext>
            </a:extLst>
          </p:cNvPr>
          <p:cNvSpPr/>
          <p:nvPr>
            <p:custDataLst>
              <p:tags r:id="rId15"/>
            </p:custDataLst>
          </p:nvPr>
        </p:nvSpPr>
        <p:spPr bwMode="auto">
          <a:xfrm>
            <a:off x="7248525" y="5889625"/>
            <a:ext cx="846138"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32518D62-7512-4DB9-9DF9-55DAFCEF0FCB}" type="datetime'2''''''''''''0''3''''''''''1''''''''-''2''0''''''5''''''0'''''">
              <a:rPr kumimoji="0" lang="en-US" altLang="en-US" sz="1400" smtClean="0">
                <a:solidFill>
                  <a:schemeClr val="tx1"/>
                </a:solidFill>
              </a:rPr>
              <a:pPr algn="ctr">
                <a:spcBef>
                  <a:spcPct val="0"/>
                </a:spcBef>
                <a:spcAft>
                  <a:spcPct val="0"/>
                </a:spcAft>
              </a:pPr>
              <a:t>Source: YCP Analysis</a:t>
            </a:fld>
            <a:endParaRPr kumimoji="0" lang="en-US" sz="1400">
              <a:solidFill>
                <a:schemeClr val="tx1"/>
              </a:solidFill>
            </a:endParaRPr>
          </a:p>
        </p:txBody>
      </p:sp>
      <p:sp useBgFill="1">
        <p:nvSpPr>
          <p:cNvPr id="22" name="Rectangle 21">
            <a:extLst>
              <a:ext uri="{FF2B5EF4-FFF2-40B4-BE49-F238E27FC236}">
                <a16:creationId xmlns:a16="http://schemas.microsoft.com/office/drawing/2014/main" id="{B25EBBFB-15B9-2489-CB57-45EC980959D2}"/>
              </a:ext>
            </a:extLst>
          </p:cNvPr>
          <p:cNvSpPr/>
          <p:nvPr>
            <p:custDataLst>
              <p:tags r:id="rId16"/>
            </p:custDataLst>
          </p:nvPr>
        </p:nvSpPr>
        <p:spPr bwMode="gray">
          <a:xfrm>
            <a:off x="2022475" y="5219700"/>
            <a:ext cx="146050" cy="192088"/>
          </a:xfrm>
          <a:prstGeom prst="rect">
            <a:avLst/>
          </a:prstGeom>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spcBef>
                <a:spcPct val="0"/>
              </a:spcBef>
              <a:spcAft>
                <a:spcPct val="0"/>
              </a:spcAft>
            </a:pPr>
            <a:fld id="{D58D8013-B769-4D61-90E6-66F109B99141}" type="datetime'''''''''''''''''''''''''''''''''''''''''''''''''''''4'''''''">
              <a:rPr kumimoji="0" lang="en-US" altLang="en-US" sz="1400" smtClean="0">
                <a:solidFill>
                  <a:schemeClr val="tx1"/>
                </a:solidFill>
                <a:effectLst/>
              </a:rPr>
              <a:pPr algn="ctr">
                <a:lnSpc>
                  <a:spcPct val="90000"/>
                </a:lnSpc>
                <a:spcBef>
                  <a:spcPct val="0"/>
                </a:spcBef>
                <a:spcAft>
                  <a:spcPct val="0"/>
                </a:spcAft>
              </a:pPr>
              <a:t>4</a:t>
            </a:fld>
            <a:endParaRPr kumimoji="0" lang="en-US" sz="1400">
              <a:solidFill>
                <a:schemeClr val="tx1"/>
              </a:solidFill>
            </a:endParaRPr>
          </a:p>
        </p:txBody>
      </p:sp>
      <p:sp>
        <p:nvSpPr>
          <p:cNvPr id="27" name="Rectangle 26">
            <a:extLst>
              <a:ext uri="{FF2B5EF4-FFF2-40B4-BE49-F238E27FC236}">
                <a16:creationId xmlns:a16="http://schemas.microsoft.com/office/drawing/2014/main" id="{18306E36-E885-07B0-7E36-FB8F3EF3557E}"/>
              </a:ext>
            </a:extLst>
          </p:cNvPr>
          <p:cNvSpPr/>
          <p:nvPr>
            <p:custDataLst>
              <p:tags r:id="rId17"/>
            </p:custDataLst>
          </p:nvPr>
        </p:nvSpPr>
        <p:spPr bwMode="auto">
          <a:xfrm>
            <a:off x="4460875" y="5889625"/>
            <a:ext cx="846138"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94BD3933-D764-4161-A879-3D59FEEDE95A}" type="datetime'''202''''''''''''''''''6-''''''''''''203''''''0'''''''''''''''">
              <a:rPr kumimoji="0" lang="en-US" altLang="en-US" sz="1400" smtClean="0">
                <a:solidFill>
                  <a:schemeClr val="tx1"/>
                </a:solidFill>
              </a:rPr>
              <a:pPr algn="ctr">
                <a:spcBef>
                  <a:spcPct val="0"/>
                </a:spcBef>
                <a:spcAft>
                  <a:spcPct val="0"/>
                </a:spcAft>
              </a:pPr>
              <a:t>ESCO market growing 15% annually; government buildings mandate drives 40% of current projects</a:t>
            </a:fld>
            <a:endParaRPr kumimoji="0" lang="en-US" sz="1400">
              <a:solidFill>
                <a:schemeClr val="tx1"/>
              </a:solidFill>
            </a:endParaRPr>
          </a:p>
        </p:txBody>
      </p:sp>
      <p:sp>
        <p:nvSpPr>
          <p:cNvPr id="32" name="Rectangle 31">
            <a:extLst>
              <a:ext uri="{FF2B5EF4-FFF2-40B4-BE49-F238E27FC236}">
                <a16:creationId xmlns:a16="http://schemas.microsoft.com/office/drawing/2014/main" id="{1C429625-AC26-59CC-1BB3-03D6095D407B}"/>
              </a:ext>
            </a:extLst>
          </p:cNvPr>
          <p:cNvSpPr/>
          <p:nvPr>
            <p:custDataLst>
              <p:tags r:id="rId18"/>
            </p:custDataLst>
          </p:nvPr>
        </p:nvSpPr>
        <p:spPr bwMode="auto">
          <a:xfrm>
            <a:off x="10264775" y="5889625"/>
            <a:ext cx="387350" cy="2127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bg1">
                    <a:lumMod val="85000"/>
                  </a:schemeClr>
                </a:solidFill>
              </a14:hiddenFill>
            </a:ext>
            <a:ext uri="{91240B29-F687-4F45-9708-019B960494DF}">
              <a14:hiddenLine xmlns:a14="http://schemas.microsoft.com/office/drawing/2010/main" w="9525" cap="flat" cmpd="sng" algn="ctr">
                <a:solidFill>
                  <a:schemeClr val="bg1">
                    <a:lumMod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t"/>
          <a:lstStyle/>
          <a:p>
            <a:pPr algn="ctr">
              <a:spcBef>
                <a:spcPct val="0"/>
              </a:spcBef>
              <a:spcAft>
                <a:spcPct val="0"/>
              </a:spcAft>
            </a:pPr>
            <a:fld id="{93B7E055-04CC-4F6F-BEE2-DC2723B5409E}" type="datetime'''''''''''''''T''''o''''''t''''a''''''l'''''''''''''''''''''''">
              <a:rPr kumimoji="0" lang="en-US" altLang="en-US" sz="1400" smtClean="0">
                <a:solidFill>
                  <a:schemeClr val="tx1"/>
                </a:solidFill>
              </a:rPr>
              <a:pPr algn="ctr">
                <a:spcBef>
                  <a:spcPct val="0"/>
                </a:spcBef>
                <a:spcAft>
                  <a:spcPct val="0"/>
                </a:spcAft>
              </a:pPr>
              <a:t>Segment | 12%</a:t>
            </a:fld>
            <a:endParaRPr kumimoji="0" lang="en-US" sz="1400">
              <a:solidFill>
                <a:schemeClr val="tx1"/>
              </a:solidFill>
            </a:endParaRPr>
          </a:p>
        </p:txBody>
      </p:sp>
      <p:sp>
        <p:nvSpPr>
          <p:cNvPr id="42" name="Rectangle 41">
            <a:extLst>
              <a:ext uri="{FF2B5EF4-FFF2-40B4-BE49-F238E27FC236}">
                <a16:creationId xmlns:a16="http://schemas.microsoft.com/office/drawing/2014/main" id="{E5B4388A-5A14-4F61-5D66-AC27B8D5CE0D}"/>
              </a:ext>
            </a:extLst>
          </p:cNvPr>
          <p:cNvSpPr/>
          <p:nvPr>
            <p:custDataLst>
              <p:tags r:id="rId19"/>
            </p:custDataLst>
          </p:nvPr>
        </p:nvSpPr>
        <p:spPr bwMode="gray">
          <a:xfrm>
            <a:off x="2022475" y="5411788"/>
            <a:ext cx="146050" cy="192088"/>
          </a:xfrm>
          <a:prstGeom prst="rect">
            <a:avLst/>
          </a:prstGeom>
          <a:solidFill>
            <a:srgbClr val="8EC2FF"/>
          </a:solidFill>
          <a:ln w="952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lstStyle/>
          <a:p>
            <a:pPr algn="ctr">
              <a:lnSpc>
                <a:spcPct val="90000"/>
              </a:lnSpc>
              <a:spcBef>
                <a:spcPct val="0"/>
              </a:spcBef>
              <a:spcAft>
                <a:spcPct val="0"/>
              </a:spcAft>
            </a:pPr>
            <a:fld id="{96A3C9BD-3ED9-4FAA-9C27-40E77455EB31}" type="datetime'''''''''''''''''''''''''''''1'''''''''''''">
              <a:rPr kumimoji="0" lang="en-US" altLang="en-US" sz="1400" smtClean="0">
                <a:solidFill>
                  <a:schemeClr val="tx1"/>
                </a:solidFill>
                <a:effectLst/>
              </a:rPr>
              <a:pPr algn="ctr">
                <a:lnSpc>
                  <a:spcPct val="90000"/>
                </a:lnSpc>
                <a:spcBef>
                  <a:spcPct val="0"/>
                </a:spcBef>
                <a:spcAft>
                  <a:spcPct val="0"/>
                </a:spcAft>
              </a:pPr>
              <a:t>1</a:t>
            </a:fld>
            <a:endParaRPr kumimoji="0" lang="en-US" sz="1400">
              <a:solidFill>
                <a:schemeClr val="tx1"/>
              </a:solidFill>
            </a:endParaRPr>
          </a:p>
        </p:txBody>
      </p:sp>
      <p:sp>
        <p:nvSpPr>
          <p:cNvPr id="13" name="ColumnHeader">
            <a:extLst>
              <a:ext uri="{FF2B5EF4-FFF2-40B4-BE49-F238E27FC236}">
                <a16:creationId xmlns:a16="http://schemas.microsoft.com/office/drawing/2014/main" id="{69F02FF0-3685-3C69-B6FD-5675CC82C1CB}"/>
              </a:ext>
            </a:extLst>
          </p:cNvPr>
          <p:cNvSpPr>
            <a:spLocks noChangeArrowheads="1"/>
          </p:cNvSpPr>
          <p:nvPr/>
        </p:nvSpPr>
        <p:spPr bwMode="gray">
          <a:xfrm>
            <a:off x="306655" y="1201818"/>
            <a:ext cx="11508809" cy="400110"/>
          </a:xfrm>
          <a:prstGeom prst="rect">
            <a:avLst/>
          </a:prstGeom>
          <a:noFill/>
          <a:ln w="9525" algn="ctr">
            <a:noFill/>
            <a:miter lim="800000"/>
            <a:headEnd type="none" w="lg" len="lg"/>
            <a:tailEnd type="none" w="lg" len="lg"/>
          </a:ln>
          <a:effectLst/>
        </p:spPr>
        <p:txBody>
          <a:bodyPr wrap="square" tIns="91440" bIns="91440" anchor="b">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sz="1400"/>
              <a:t>Size | Renewable Integration</a:t>
            </a:r>
            <a:endParaRPr lang="en-MY" sz="1400"/>
          </a:p>
        </p:txBody>
      </p:sp>
      <p:sp>
        <p:nvSpPr>
          <p:cNvPr id="5" name="Title 4">
            <a:extLst>
              <a:ext uri="{FF2B5EF4-FFF2-40B4-BE49-F238E27FC236}">
                <a16:creationId xmlns:a16="http://schemas.microsoft.com/office/drawing/2014/main" id="{A2EEC7BF-90E0-5F08-2C79-11BF7023722B}"/>
              </a:ext>
            </a:extLst>
          </p:cNvPr>
          <p:cNvSpPr>
            <a:spLocks noGrp="1"/>
          </p:cNvSpPr>
          <p:nvPr>
            <p:ph type="title"/>
          </p:nvPr>
        </p:nvSpPr>
        <p:spPr/>
        <p:txBody>
          <a:bodyPr vert="horz" rIns="0"/>
          <a:lstStyle/>
          <a:p>
            <a:r>
              <a:rPr lang="en-US" sz="2000">
                <a:latin typeface="Segoe UI" panose="020B0502040204020203" pitchFamily="34" charset="0"/>
                <a:cs typeface="Segoe UI" panose="020B0502040204020203" pitchFamily="34" charset="0"/>
              </a:rPr>
              <a:t>Share | THB 1.0B</a:t>
            </a:r>
            <a:br>
              <a:rPr lang="en-US">
                <a:latin typeface="Segoe UI" panose="020B0502040204020203" pitchFamily="34" charset="0"/>
                <a:cs typeface="Segoe UI" panose="020B0502040204020203" pitchFamily="34" charset="0"/>
              </a:rPr>
            </a:br>
            <a:r>
              <a:rPr lang="en-US" sz="1600"/>
              <a:t>Building HVAC Optimization</a:t>
            </a:r>
            <a:endParaRPr lang="en-US" sz="1600">
              <a:latin typeface="Segoe UI" panose="020B0502040204020203" pitchFamily="34" charset="0"/>
              <a:cs typeface="Segoe UI" panose="020B0502040204020203" pitchFamily="34" charset="0"/>
            </a:endParaRPr>
          </a:p>
        </p:txBody>
      </p:sp>
      <p:sp>
        <p:nvSpPr>
          <p:cNvPr id="117" name="TextBox 116">
            <a:extLst>
              <a:ext uri="{FF2B5EF4-FFF2-40B4-BE49-F238E27FC236}">
                <a16:creationId xmlns:a16="http://schemas.microsoft.com/office/drawing/2014/main" id="{8AE718C1-975E-A4F1-8A9B-B34FDE0D9158}"/>
              </a:ext>
            </a:extLst>
          </p:cNvPr>
          <p:cNvSpPr txBox="1"/>
          <p:nvPr/>
        </p:nvSpPr>
        <p:spPr>
          <a:xfrm>
            <a:off x="334963" y="6101737"/>
            <a:ext cx="11516765" cy="246221"/>
          </a:xfrm>
          <a:prstGeom prst="rect">
            <a:avLst/>
          </a:prstGeom>
          <a:noFill/>
        </p:spPr>
        <p:txBody>
          <a:bodyPr wrap="square">
            <a:spAutoFit/>
          </a:bodyPr>
          <a:lstStyle/>
          <a:p>
            <a:r>
              <a:rPr kumimoji="1" lang="en-GB" sz="1000" b="0" i="0" u="none" strike="noStrike" kern="1200">
                <a:solidFill>
                  <a:schemeClr val="tx1"/>
                </a:solidFill>
                <a:effectLst/>
                <a:ea typeface="Meiryo UI"/>
                <a:cs typeface="Times New Roman" panose="02020603050405020304" pitchFamily="18" charset="0"/>
              </a:rPr>
              <a:t>THB 3.2B</a:t>
            </a:r>
            <a:r>
              <a:rPr lang="en-GB" sz="1000">
                <a:ea typeface="Meiryo UI"/>
                <a:cs typeface="Times New Roman" panose="02020603050405020304" pitchFamily="18" charset="0"/>
              </a:rPr>
              <a:t>38% | THB 1.8B</a:t>
            </a:r>
          </a:p>
        </p:txBody>
      </p:sp>
      <p:grpSp>
        <p:nvGrpSpPr>
          <p:cNvPr id="6" name="グループ化 64">
            <a:extLst>
              <a:ext uri="{FF2B5EF4-FFF2-40B4-BE49-F238E27FC236}">
                <a16:creationId xmlns:a16="http://schemas.microsoft.com/office/drawing/2014/main" id="{D9DD67E8-8FF5-B1C5-3F57-F9EFD69205BF}"/>
              </a:ext>
            </a:extLst>
          </p:cNvPr>
          <p:cNvGrpSpPr/>
          <p:nvPr/>
        </p:nvGrpSpPr>
        <p:grpSpPr>
          <a:xfrm>
            <a:off x="334963" y="1195820"/>
            <a:ext cx="11508811" cy="407556"/>
            <a:chOff x="455612" y="1382529"/>
            <a:chExt cx="4113213" cy="655821"/>
          </a:xfrm>
          <a:noFill/>
        </p:grpSpPr>
        <p:sp>
          <p:nvSpPr>
            <p:cNvPr id="8" name="ColumnHeader">
              <a:extLst>
                <a:ext uri="{FF2B5EF4-FFF2-40B4-BE49-F238E27FC236}">
                  <a16:creationId xmlns:a16="http://schemas.microsoft.com/office/drawing/2014/main" id="{2D662FA6-FEF0-123D-92CB-35AC3365F89C}"/>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endParaRPr lang="en-US" sz="1400">
                <a:latin typeface="Segoe UI" panose="020B0502040204020203" pitchFamily="34" charset="0"/>
                <a:cs typeface="Segoe UI" panose="020B0502040204020203" pitchFamily="34" charset="0"/>
              </a:endParaRPr>
            </a:p>
          </p:txBody>
        </p:sp>
        <p:cxnSp>
          <p:nvCxnSpPr>
            <p:cNvPr id="9" name="直線コネクタ 66">
              <a:extLst>
                <a:ext uri="{FF2B5EF4-FFF2-40B4-BE49-F238E27FC236}">
                  <a16:creationId xmlns:a16="http://schemas.microsoft.com/office/drawing/2014/main" id="{D504C00D-6B92-384E-49AC-517128261592}"/>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6BF2B014-BEE7-CABF-F4C6-DEB196B0403D}"/>
              </a:ext>
            </a:extLst>
          </p:cNvPr>
          <p:cNvSpPr txBox="1"/>
          <p:nvPr/>
        </p:nvSpPr>
        <p:spPr>
          <a:xfrm>
            <a:off x="370204" y="1607058"/>
            <a:ext cx="3600217" cy="307777"/>
          </a:xfrm>
          <a:prstGeom prst="rect">
            <a:avLst/>
          </a:prstGeom>
          <a:noFill/>
        </p:spPr>
        <p:txBody>
          <a:bodyPr wrap="square" rtlCol="0">
            <a:spAutoFit/>
          </a:bodyPr>
          <a:lstStyle/>
          <a:p>
            <a:r>
              <a:rPr lang="en-US" sz="1400">
                <a:latin typeface="Segoe UI" panose="020B0502040204020203" pitchFamily="34" charset="0"/>
                <a:cs typeface="Segoe UI" panose="020B0502040204020203" pitchFamily="34" charset="0"/>
              </a:rPr>
              <a:t>Industrial Process Efficiency</a:t>
            </a:r>
          </a:p>
        </p:txBody>
      </p:sp>
      <p:sp>
        <p:nvSpPr>
          <p:cNvPr id="19" name="Speech Bubble: Rectangle 18">
            <a:extLst>
              <a:ext uri="{FF2B5EF4-FFF2-40B4-BE49-F238E27FC236}">
                <a16:creationId xmlns:a16="http://schemas.microsoft.com/office/drawing/2014/main" id="{A62C813C-4B80-C726-EFAA-7BFEAA7F8970}"/>
              </a:ext>
            </a:extLst>
          </p:cNvPr>
          <p:cNvSpPr/>
          <p:nvPr/>
        </p:nvSpPr>
        <p:spPr>
          <a:xfrm>
            <a:off x="897626" y="2950114"/>
            <a:ext cx="2889523" cy="1956924"/>
          </a:xfrm>
          <a:prstGeom prst="wedgeRectCallou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9456" lvl="0" indent="-219456">
              <a:spcAft>
                <a:spcPts val="600"/>
              </a:spcAft>
              <a:buSzPct val="100000"/>
              <a:buFont typeface="Wingdings"/>
              <a:buChar char="n"/>
            </a:pPr>
            <a:r>
              <a:rPr lang="en-US" sz="1400" err="1">
                <a:solidFill>
                  <a:schemeClr val="tx1"/>
                </a:solidFill>
              </a:rPr>
              <a:t>THB 2.5B</a:t>
            </a:r>
            <a:r>
              <a:rPr lang="en-US" sz="1400">
                <a:solidFill>
                  <a:schemeClr val="tx1"/>
                </a:solidFill>
              </a:rPr>
              <a:t>29% | 21%</a:t>
            </a:r>
          </a:p>
          <a:p>
            <a:pPr marL="219456" lvl="0" indent="-219456">
              <a:spcAft>
                <a:spcPts val="600"/>
              </a:spcAft>
              <a:buSzPct val="100000"/>
              <a:buFont typeface="Wingdings"/>
              <a:buChar char="n"/>
            </a:pPr>
            <a:r>
              <a:rPr lang="en-US" sz="1400">
                <a:solidFill>
                  <a:schemeClr val="tx1"/>
                </a:solidFill>
              </a:rPr>
              <a:t>Lighting &amp; Electrical</a:t>
            </a:r>
          </a:p>
        </p:txBody>
      </p:sp>
    </p:spTree>
    <p:extLst>
      <p:ext uri="{BB962C8B-B14F-4D97-AF65-F5344CB8AC3E}">
        <p14:creationId xmlns:p14="http://schemas.microsoft.com/office/powerpoint/2010/main" val="3545273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C629C-E6F2-FA2C-0CE1-CEDD5AD9543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511BA20-5585-CD7C-150B-3B71C4E37779}"/>
              </a:ext>
            </a:extLst>
          </p:cNvPr>
          <p:cNvSpPr>
            <a:spLocks noGrp="1"/>
          </p:cNvSpPr>
          <p:nvPr>
            <p:ph type="title"/>
          </p:nvPr>
        </p:nvSpPr>
        <p:spPr/>
        <p:txBody>
          <a:bodyPr/>
          <a:lstStyle/>
          <a:p>
            <a:r>
              <a:rPr lang="en-US">
                <a:latin typeface="+mj-lt"/>
              </a:rPr>
              <a:t>Table of Contents</a:t>
            </a:r>
            <a:endParaRPr lang="en-US">
              <a:latin typeface="+mj-lt"/>
              <a:ea typeface="Yu Gothic" panose="020B0400000000000000" pitchFamily="34" charset="-128"/>
            </a:endParaRPr>
          </a:p>
        </p:txBody>
      </p:sp>
      <p:graphicFrame>
        <p:nvGraphicFramePr>
          <p:cNvPr id="6" name="Table 5">
            <a:extLst>
              <a:ext uri="{FF2B5EF4-FFF2-40B4-BE49-F238E27FC236}">
                <a16:creationId xmlns:a16="http://schemas.microsoft.com/office/drawing/2014/main" id="{60B1F0BC-EBED-0400-7A0D-0085EFDE23F9}"/>
              </a:ext>
            </a:extLst>
          </p:cNvPr>
          <p:cNvGraphicFramePr>
            <a:graphicFrameLocks noGrp="1"/>
          </p:cNvGraphicFramePr>
          <p:nvPr>
            <p:extLst>
              <p:ext uri="{D42A27DB-BD31-4B8C-83A1-F6EECF244321}">
                <p14:modId xmlns:p14="http://schemas.microsoft.com/office/powerpoint/2010/main" val="2048867380"/>
              </p:ext>
            </p:extLst>
          </p:nvPr>
        </p:nvGraphicFramePr>
        <p:xfrm>
          <a:off x="343673" y="1371600"/>
          <a:ext cx="11508811" cy="2700000"/>
        </p:xfrm>
        <a:graphic>
          <a:graphicData uri="http://schemas.openxmlformats.org/drawingml/2006/table">
            <a:tbl>
              <a:tblPr>
                <a:tableStyleId>{5C22544A-7EE6-4342-B048-85BDC9FD1C3A}</a:tableStyleId>
              </a:tblPr>
              <a:tblGrid>
                <a:gridCol w="11508811">
                  <a:extLst>
                    <a:ext uri="{9D8B030D-6E8A-4147-A177-3AD203B41FA5}">
                      <a16:colId xmlns:a16="http://schemas.microsoft.com/office/drawing/2014/main" val="742313680"/>
                    </a:ext>
                  </a:extLst>
                </a:gridCol>
              </a:tblGrid>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Competitive Landscape</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498195017"/>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92608482"/>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284173034"/>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lang="en-US"/>
                        <a:t/>
                      </a:r>
                      <a:endPar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endParaRP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03114249"/>
                  </a:ext>
                </a:extLst>
              </a:tr>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529896070"/>
                  </a:ext>
                </a:extLst>
              </a:tr>
            </a:tbl>
          </a:graphicData>
        </a:graphic>
      </p:graphicFrame>
    </p:spTree>
    <p:extLst>
      <p:ext uri="{BB962C8B-B14F-4D97-AF65-F5344CB8AC3E}">
        <p14:creationId xmlns:p14="http://schemas.microsoft.com/office/powerpoint/2010/main" val="995636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BECB9-F480-95A2-F6F7-F479AEDF85B8}"/>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C70F4BB-124A-A0AE-C14B-E3CB494DEF94}"/>
              </a:ext>
            </a:extLst>
          </p:cNvPr>
          <p:cNvGraphicFramePr>
            <a:graphicFrameLocks noGrp="1"/>
          </p:cNvGraphicFramePr>
          <p:nvPr>
            <p:extLst>
              <p:ext uri="{D42A27DB-BD31-4B8C-83A1-F6EECF244321}">
                <p14:modId xmlns:p14="http://schemas.microsoft.com/office/powerpoint/2010/main" val="1805133886"/>
              </p:ext>
            </p:extLst>
          </p:nvPr>
        </p:nvGraphicFramePr>
        <p:xfrm>
          <a:off x="335280" y="1341437"/>
          <a:ext cx="11521758" cy="4751384"/>
        </p:xfrm>
        <a:graphic>
          <a:graphicData uri="http://schemas.openxmlformats.org/drawingml/2006/table">
            <a:tbl>
              <a:tblPr/>
              <a:tblGrid>
                <a:gridCol w="1217215">
                  <a:extLst>
                    <a:ext uri="{9D8B030D-6E8A-4147-A177-3AD203B41FA5}">
                      <a16:colId xmlns:a16="http://schemas.microsoft.com/office/drawing/2014/main" val="3702341498"/>
                    </a:ext>
                  </a:extLst>
                </a:gridCol>
                <a:gridCol w="978192">
                  <a:extLst>
                    <a:ext uri="{9D8B030D-6E8A-4147-A177-3AD203B41FA5}">
                      <a16:colId xmlns:a16="http://schemas.microsoft.com/office/drawing/2014/main" val="2287175336"/>
                    </a:ext>
                  </a:extLst>
                </a:gridCol>
                <a:gridCol w="978192">
                  <a:extLst>
                    <a:ext uri="{9D8B030D-6E8A-4147-A177-3AD203B41FA5}">
                      <a16:colId xmlns:a16="http://schemas.microsoft.com/office/drawing/2014/main" val="1447588822"/>
                    </a:ext>
                  </a:extLst>
                </a:gridCol>
                <a:gridCol w="978192">
                  <a:extLst>
                    <a:ext uri="{9D8B030D-6E8A-4147-A177-3AD203B41FA5}">
                      <a16:colId xmlns:a16="http://schemas.microsoft.com/office/drawing/2014/main" val="2175933245"/>
                    </a:ext>
                  </a:extLst>
                </a:gridCol>
                <a:gridCol w="1504655">
                  <a:extLst>
                    <a:ext uri="{9D8B030D-6E8A-4147-A177-3AD203B41FA5}">
                      <a16:colId xmlns:a16="http://schemas.microsoft.com/office/drawing/2014/main" val="2876008597"/>
                    </a:ext>
                  </a:extLst>
                </a:gridCol>
                <a:gridCol w="2412374">
                  <a:extLst>
                    <a:ext uri="{9D8B030D-6E8A-4147-A177-3AD203B41FA5}">
                      <a16:colId xmlns:a16="http://schemas.microsoft.com/office/drawing/2014/main" val="842565704"/>
                    </a:ext>
                  </a:extLst>
                </a:gridCol>
                <a:gridCol w="795649">
                  <a:extLst>
                    <a:ext uri="{9D8B030D-6E8A-4147-A177-3AD203B41FA5}">
                      <a16:colId xmlns:a16="http://schemas.microsoft.com/office/drawing/2014/main" val="2244637599"/>
                    </a:ext>
                  </a:extLst>
                </a:gridCol>
                <a:gridCol w="2657289">
                  <a:extLst>
                    <a:ext uri="{9D8B030D-6E8A-4147-A177-3AD203B41FA5}">
                      <a16:colId xmlns:a16="http://schemas.microsoft.com/office/drawing/2014/main" val="4212092130"/>
                    </a:ext>
                  </a:extLst>
                </a:gridCol>
              </a:tblGrid>
              <a:tr h="431944">
                <a:tc>
                  <a:txBody>
                    <a:bodyPr/>
                    <a:lstStyle/>
                    <a:p>
                      <a:pPr algn="ctr"/>
                      <a:r>
                        <a:rPr lang="en-US" sz="1400">
                          <a:solidFill>
                            <a:schemeClr val="bg1"/>
                          </a:solidFill>
                          <a:latin typeface="+mj-lt"/>
                        </a:rPr>
                        <a:t>Thailand - Japanese Energy Services Companies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Japanese firms hold 22% of industrial ESCO market through long-term relationships with Japanese manufacturers in Thailand</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Source: YCP Analysis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Company</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Entry Year</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Mode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Description</a:t>
                      </a:r>
                    </a:p>
                    <a:p>
                      <a:pPr marL="0" lvl="0" indent="0" algn="ctr">
                        <a:lnSpc>
                          <a:spcPct val="100000"/>
                        </a:lnSpc>
                        <a:spcBef>
                          <a:spcPts val="0"/>
                        </a:spcBef>
                        <a:spcAft>
                          <a:spcPts val="0"/>
                        </a:spcAft>
                        <a:buNone/>
                      </a:pPr>
                      <a:r>
                        <a:rPr kumimoji="1" lang="en-US" sz="1400">
                          <a:solidFill>
                            <a:schemeClr val="bg1"/>
                          </a:solidFill>
                          <a:latin typeface="+mj-lt"/>
                        </a:rPr>
                        <a:t>Daikin Industries Thailand</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GB" sz="1400" b="0" i="0" u="none" strike="noStrike" noProof="0">
                          <a:solidFill>
                            <a:schemeClr val="bg1"/>
                          </a:solidFill>
                          <a:latin typeface="+mj-lt"/>
                        </a:rPr>
                        <a:t>Leading HVAC and energy management provider with THB 12.5B revenue in Thailand. Controls 28% of commercial HVAC market through integrated building management solutions targeting Japanese auto and electronics manufacturers. Annual growth of 8% driven by factory modernization projects across Eastern Seaboard industrial estates. Market presence:</a:t>
                      </a:r>
                      <a:endParaRPr kumimoji="1" lang="en-US" sz="1400">
                        <a:solidFill>
                          <a:schemeClr val="bg1"/>
                        </a:solidFill>
                        <a:latin typeface="+mj-lt"/>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extLst>
                  <a:ext uri="{0D108BD9-81ED-4DB2-BD59-A6C34878D82A}">
                    <a16:rowId xmlns:a16="http://schemas.microsoft.com/office/drawing/2014/main" val="2814380367"/>
                  </a:ext>
                </a:extLst>
              </a:tr>
              <a:tr h="431944">
                <a:tc rowSpan="3">
                  <a:txBody>
                    <a:bodyPr/>
                    <a:lstStyle/>
                    <a:p>
                      <a:pPr lvl="0" algn="l">
                        <a:lnSpc>
                          <a:spcPct val="100000"/>
                        </a:lnSpc>
                        <a:spcBef>
                          <a:spcPts val="0"/>
                        </a:spcBef>
                        <a:spcAft>
                          <a:spcPts val="0"/>
                        </a:spcAft>
                        <a:buNone/>
                      </a:pPr>
                      <a:r>
                        <a:rPr lang="en-US" sz="1400" b="0" i="0" u="none" strike="noStrike" noProof="0">
                          <a:solidFill>
                            <a:schemeClr val="tx1"/>
                          </a:solidFill>
                          <a:effectLst/>
                          <a:latin typeface="+mj-lt"/>
                        </a:rPr>
                        <a:t>Since 1990, 3 facilities. Entered market: 1990.</a:t>
                      </a:r>
                      <a:endParaRPr lang="en-US" sz="1400">
                        <a:solidFill>
                          <a:schemeClr val="tx1"/>
                        </a:solidFill>
                        <a:latin typeface="+mj-lt"/>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2016</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Hitachi Energy Thailand</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Grid modernization and industrial energy management specialist with THB 4.2B Thai revenue. Focuses on power quality and distribution solutions for heavy industry. Revenue grew 15% in 2023 driven by EV manufacturing plant energy systems for Toyota and Honda Thailand operations. Market presence: Since 2001, 2 offices. Entered market: 2001.</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Panasonic Energy Solutions</a:t>
                      </a:r>
                      <a:r>
                        <a:rPr kumimoji="1" lang="en-US" sz="1400" b="0" i="0" u="none" strike="noStrike" kern="1200" cap="none" spc="0" normalizeH="0" baseline="0" noProof="0" err="1">
                          <a:ln>
                            <a:noFill/>
                          </a:ln>
                          <a:solidFill>
                            <a:prstClr val="black"/>
                          </a:solidFill>
                          <a:effectLst/>
                          <a:uLnTx/>
                          <a:uFillTx/>
                          <a:latin typeface="+mj-lt"/>
                          <a:ea typeface="Yu mincho"/>
                          <a:cs typeface="+mn-cs"/>
                          <a:sym typeface="Wingdings"/>
                        </a:rPr>
                        <a:t>Diversified energy solutions including solar PV, battery storage, and building management systems with THB 3.8B revenue. Serves both commercial buildings and industrial facilities with integrated IoT-based energy monitoring platforms generating recurring service revenue of THB 450M annually. Market presence: Since 1988, regional hub. Entered market: 1988.</a:t>
                      </a: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n-lt"/>
                          <a:ea typeface="+mn-ea"/>
                          <a:cs typeface="+mn-cs"/>
                          <a:sym typeface="Wingdings"/>
                        </a:rPr>
                        <a:t>Competitive Insights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Japanese firms hold 22% of industrial ESCO market through long-term relationships with Japanese manufacturers in Thailand | 3 players identified</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Daikin Industries Thailand:</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239266436"/>
                  </a:ext>
                </a:extLst>
              </a:tr>
              <a:tr h="431944">
                <a:tc v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2017</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Strong position in Japanese OEM segment but limited penetration in Thai-owned industrial facilities; partnership opportunity for local market access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Hitachi Energy Thailand:</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Technology leader in grid-scale solutions but premium pricing limits SME market access; acquisition target for broader market coverage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767892759"/>
                  </a:ext>
                </a:extLst>
              </a:tr>
              <a:tr h="431944">
                <a:tc vMerge="1">
                  <a:txBody>
                    <a:bodyPr/>
                    <a:lstStyle/>
                    <a:p>
                      <a:pPr lvl="0" algn="l">
                        <a:lnSpc>
                          <a:spcPct val="100000"/>
                        </a:lnSpc>
                        <a:spcBef>
                          <a:spcPts val="0"/>
                        </a:spcBef>
                        <a:spcAft>
                          <a:spcPts val="0"/>
                        </a:spcAft>
                        <a:buNone/>
                      </a:pPr>
                      <a:endParaRPr lang="en-US" sz="1400">
                        <a:solidFill>
                          <a:schemeClr val="tx1"/>
                        </a:solidFill>
                        <a:latin typeface="+mj-lt"/>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2022</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r>
                        <a:rPr lang="en-US" sz="1400" b="0" baseline="30000">
                          <a:solidFill>
                            <a:schemeClr val="tx1"/>
                          </a:solidFill>
                          <a:latin typeface="Segoe UI" panose="020B0502040204020203" pitchFamily="34" charset="0"/>
                          <a:cs typeface="Segoe UI" panose="020B0502040204020203" pitchFamily="34" charset="0"/>
                        </a:rPr>
                        <a:t>1</a:t>
                      </a: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142858034"/>
                  </a:ext>
                </a:extLst>
              </a:tr>
              <a:tr h="431944">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kern="1200">
                          <a:solidFill>
                            <a:schemeClr val="tx1"/>
                          </a:solidFill>
                          <a:effectLst/>
                          <a:latin typeface="+mj-lt"/>
                          <a:ea typeface="+mn-ea"/>
                          <a:cs typeface="+mn-cs"/>
                        </a:rPr>
                        <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lvl="0" algn="r">
                        <a:lnSpc>
                          <a:spcPct val="100000"/>
                        </a:lnSpc>
                        <a:spcBef>
                          <a:spcPts val="0"/>
                        </a:spcBef>
                        <a:spcAft>
                          <a:spcPts val="0"/>
                        </a:spcAft>
                        <a:buNone/>
                      </a:pPr>
                      <a:r>
                        <a:rPr lang="en-US" sz="1400" b="0">
                          <a:latin typeface="+mj-lt"/>
                        </a:rPr>
                        <a:t>2019</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a:ln>
                            <a:noFill/>
                          </a:ln>
                          <a:solidFill>
                            <a:prstClr val="black"/>
                          </a:solidFill>
                          <a:effectLst/>
                          <a:uLnTx/>
                          <a:uFillTx/>
                          <a:latin typeface="+mj-lt"/>
                          <a:ea typeface="Yu mincho"/>
                          <a:cs typeface="+mn-c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i="0" u="none" strike="noStrike" noProof="0">
                          <a:latin typeface="+mj-lt"/>
                        </a:rPr>
                        <a:t/>
                      </a:r>
                      <a:endParaRPr lang="en-US" sz="1400" b="0">
                        <a:latin typeface="+mj-lt"/>
                      </a:endParaRP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475463921"/>
                  </a:ext>
                </a:extLst>
              </a:tr>
              <a:tr h="431944">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lvl="0" algn="r">
                        <a:lnSpc>
                          <a:spcPct val="100000"/>
                        </a:lnSpc>
                        <a:spcBef>
                          <a:spcPts val="0"/>
                        </a:spcBef>
                        <a:spcAft>
                          <a:spcPts val="0"/>
                        </a:spcAft>
                        <a:buNone/>
                      </a:pPr>
                      <a:r>
                        <a:rPr lang="en-US" sz="1400" b="0">
                          <a:latin typeface="+mj-lt"/>
                        </a:rPr>
                        <a:t>2021</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
                      </a:r>
                      <a:r>
                        <a:rPr lang="en-US" sz="1400" b="0" err="1">
                          <a:latin typeface="+mj-lt"/>
                        </a:rPr>
                        <a:t/>
                      </a:r>
                      <a:endParaRPr lang="en-US" sz="1400" b="0">
                        <a:latin typeface="+mj-lt"/>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a:ln>
                            <a:noFill/>
                          </a:ln>
                          <a:solidFill>
                            <a:prstClr val="black"/>
                          </a:solidFill>
                          <a:effectLst/>
                          <a:uLnTx/>
                          <a:uFillTx/>
                          <a:latin typeface="+mj-lt"/>
                          <a:ea typeface="Yu mincho"/>
                          <a:cs typeface="+mn-c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95039480"/>
                  </a:ext>
                </a:extLst>
              </a:tr>
              <a:tr h="431944">
                <a:tc>
                  <a:txBody>
                    <a:bodyPr/>
                    <a:lstStyle/>
                    <a:p>
                      <a:pPr marL="0" marR="0" lvl="0" indent="0" algn="l" rtl="0" eaLnBrk="1" fontAlgn="auto" latinLnBrk="0" hangingPunct="1">
                        <a:lnSpc>
                          <a:spcPct val="100000"/>
                        </a:lnSpc>
                        <a:spcBef>
                          <a:spcPts val="0"/>
                        </a:spcBef>
                        <a:spcAft>
                          <a:spcPts val="0"/>
                        </a:spcAft>
                        <a:buClrTx/>
                        <a:buSzTx/>
                        <a:buFontTx/>
                        <a:buNone/>
                      </a:pPr>
                      <a:r>
                        <a:rPr kumimoji="1" lang="en-US" altLang="ja-JP" sz="1400" kern="1200">
                          <a:solidFill>
                            <a:schemeClr val="tx1"/>
                          </a:solidFill>
                          <a:effectLst/>
                          <a:latin typeface="+mj-lt"/>
                          <a:ea typeface="+mn-ea"/>
                          <a:cs typeface="+mn-cs"/>
                        </a:rPr>
                        <a:t/>
                      </a: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2022</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281570303"/>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2020</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n-lt"/>
                          <a:ea typeface="+mn-ea"/>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476642664"/>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225922824"/>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sz="1400" b="0" i="0" u="none" strike="noStrike" kern="1200" noProof="0">
                        <a:solidFill>
                          <a:srgbClr val="242424"/>
                        </a:solidFill>
                        <a:effectLst/>
                        <a:latin typeface="+mj-lt"/>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1504609190"/>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733148707"/>
                  </a:ext>
                </a:extLst>
              </a:tr>
            </a:tbl>
          </a:graphicData>
        </a:graphic>
      </p:graphicFrame>
      <p:sp>
        <p:nvSpPr>
          <p:cNvPr id="9" name="Rectangle 8">
            <a:extLst>
              <a:ext uri="{FF2B5EF4-FFF2-40B4-BE49-F238E27FC236}">
                <a16:creationId xmlns:a16="http://schemas.microsoft.com/office/drawing/2014/main" id="{461ADD9E-6DE2-EB1B-AF6A-0785B7A73F37}"/>
              </a:ext>
            </a:extLst>
          </p:cNvPr>
          <p:cNvSpPr/>
          <p:nvPr/>
        </p:nvSpPr>
        <p:spPr>
          <a:xfrm>
            <a:off x="338069" y="6114409"/>
            <a:ext cx="11514415" cy="23082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r>
              <a:rPr lang="en-US" sz="1000">
                <a:solidFill>
                  <a:schemeClr val="tx1"/>
                </a:solidFill>
              </a:rPr>
              <a:t/>
            </a:r>
            <a:r>
              <a:rPr lang="en-US" sz="1000" baseline="30000">
                <a:solidFill>
                  <a:schemeClr val="tx1"/>
                </a:solidFill>
                <a:latin typeface="Segoe UI" panose="020B0502040204020203" pitchFamily="34" charset="0"/>
                <a:cs typeface="Segoe UI" panose="020B0502040204020203" pitchFamily="34" charset="0"/>
              </a:rPr>
              <a:t>1</a:t>
            </a:r>
            <a:r>
              <a:rPr lang="en-US" sz="1000">
                <a:solidFill>
                  <a:schemeClr val="tx1"/>
                </a:solidFill>
              </a:rPr>
              <a:t/>
            </a:r>
          </a:p>
          <a:p>
            <a:r>
              <a:rPr lang="en-US" sz="1000">
                <a:solidFill>
                  <a:schemeClr val="tx1"/>
                </a:solidFill>
              </a:rPr>
              <a:t/>
            </a:r>
            <a:r>
              <a:rPr lang="en-US" sz="1000" err="1">
                <a:solidFill>
                  <a:schemeClr val="tx1"/>
                </a:solidFill>
              </a:rPr>
              <a:t/>
            </a:r>
            <a:endParaRPr lang="en-US" sz="1000">
              <a:solidFill>
                <a:schemeClr val="tx1"/>
              </a:solidFill>
              <a:cs typeface="Segoe UI"/>
            </a:endParaRPr>
          </a:p>
        </p:txBody>
      </p:sp>
      <p:sp>
        <p:nvSpPr>
          <p:cNvPr id="3" name="Title 1">
            <a:extLst>
              <a:ext uri="{FF2B5EF4-FFF2-40B4-BE49-F238E27FC236}">
                <a16:creationId xmlns:a16="http://schemas.microsoft.com/office/drawing/2014/main" id="{FC2D2D8C-3193-223F-BDDD-CE95415B1CA2}"/>
              </a:ext>
            </a:extLst>
          </p:cNvPr>
          <p:cNvSpPr>
            <a:spLocks noGrp="1"/>
          </p:cNvSpPr>
          <p:nvPr>
            <p:ph type="title"/>
          </p:nvPr>
        </p:nvSpPr>
        <p:spPr>
          <a:xfrm>
            <a:off x="343673" y="44624"/>
            <a:ext cx="11508811" cy="831850"/>
          </a:xfrm>
        </p:spPr>
        <p:txBody>
          <a:bodyPr/>
          <a:lstStyle/>
          <a:p>
            <a:r>
              <a:rPr lang="en-US" sz="2000">
                <a:cs typeface="Segoe UI"/>
              </a:rPr>
              <a:t/>
            </a:r>
            <a:br>
              <a:rPr lang="en-US">
                <a:cs typeface="Segoe UI"/>
              </a:rPr>
            </a:br>
            <a:r>
              <a:rPr lang="en-US" sz="1600"/>
              <a:t/>
            </a:r>
            <a:endParaRPr lang="en-US" altLang="ja-JP">
              <a:cs typeface="Segoe UI"/>
            </a:endParaRPr>
          </a:p>
        </p:txBody>
      </p:sp>
      <p:sp>
        <p:nvSpPr>
          <p:cNvPr id="7" name="Rectangle 6">
            <a:extLst>
              <a:ext uri="{FF2B5EF4-FFF2-40B4-BE49-F238E27FC236}">
                <a16:creationId xmlns:a16="http://schemas.microsoft.com/office/drawing/2014/main" id="{F7CDBA8B-C630-9C51-B72D-0F5BCADB8861}"/>
              </a:ext>
            </a:extLst>
          </p:cNvPr>
          <p:cNvSpPr/>
          <p:nvPr/>
        </p:nvSpPr>
        <p:spPr>
          <a:xfrm>
            <a:off x="334963" y="3068054"/>
            <a:ext cx="11522075" cy="818146"/>
          </a:xfrm>
          <a:prstGeom prst="rect">
            <a:avLst/>
          </a:prstGeom>
          <a:no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
        <p:nvSpPr>
          <p:cNvPr id="13" name="Rectangle 12">
            <a:extLst>
              <a:ext uri="{FF2B5EF4-FFF2-40B4-BE49-F238E27FC236}">
                <a16:creationId xmlns:a16="http://schemas.microsoft.com/office/drawing/2014/main" id="{7BAA1F8D-2D66-D6A6-C6AD-A197D981468D}"/>
              </a:ext>
            </a:extLst>
          </p:cNvPr>
          <p:cNvSpPr/>
          <p:nvPr/>
        </p:nvSpPr>
        <p:spPr>
          <a:xfrm>
            <a:off x="330409" y="3942090"/>
            <a:ext cx="11522075" cy="421105"/>
          </a:xfrm>
          <a:prstGeom prst="rect">
            <a:avLst/>
          </a:prstGeom>
          <a:no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Tree>
    <p:extLst>
      <p:ext uri="{BB962C8B-B14F-4D97-AF65-F5344CB8AC3E}">
        <p14:creationId xmlns:p14="http://schemas.microsoft.com/office/powerpoint/2010/main" val="253350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BECB9-F480-95A2-F6F7-F479AEDF85B8}"/>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C70F4BB-124A-A0AE-C14B-E3CB494DEF94}"/>
              </a:ext>
            </a:extLst>
          </p:cNvPr>
          <p:cNvGraphicFramePr>
            <a:graphicFrameLocks noGrp="1"/>
          </p:cNvGraphicFramePr>
          <p:nvPr>
            <p:extLst>
              <p:ext uri="{D42A27DB-BD31-4B8C-83A1-F6EECF244321}">
                <p14:modId xmlns:p14="http://schemas.microsoft.com/office/powerpoint/2010/main" val="1805133886"/>
              </p:ext>
            </p:extLst>
          </p:nvPr>
        </p:nvGraphicFramePr>
        <p:xfrm>
          <a:off x="335280" y="1341437"/>
          <a:ext cx="11521758" cy="4751384"/>
        </p:xfrm>
        <a:graphic>
          <a:graphicData uri="http://schemas.openxmlformats.org/drawingml/2006/table">
            <a:tbl>
              <a:tblPr/>
              <a:tblGrid>
                <a:gridCol w="1217215">
                  <a:extLst>
                    <a:ext uri="{9D8B030D-6E8A-4147-A177-3AD203B41FA5}">
                      <a16:colId xmlns:a16="http://schemas.microsoft.com/office/drawing/2014/main" val="3702341498"/>
                    </a:ext>
                  </a:extLst>
                </a:gridCol>
                <a:gridCol w="978192">
                  <a:extLst>
                    <a:ext uri="{9D8B030D-6E8A-4147-A177-3AD203B41FA5}">
                      <a16:colId xmlns:a16="http://schemas.microsoft.com/office/drawing/2014/main" val="2287175336"/>
                    </a:ext>
                  </a:extLst>
                </a:gridCol>
                <a:gridCol w="978192">
                  <a:extLst>
                    <a:ext uri="{9D8B030D-6E8A-4147-A177-3AD203B41FA5}">
                      <a16:colId xmlns:a16="http://schemas.microsoft.com/office/drawing/2014/main" val="1447588822"/>
                    </a:ext>
                  </a:extLst>
                </a:gridCol>
                <a:gridCol w="978192">
                  <a:extLst>
                    <a:ext uri="{9D8B030D-6E8A-4147-A177-3AD203B41FA5}">
                      <a16:colId xmlns:a16="http://schemas.microsoft.com/office/drawing/2014/main" val="2175933245"/>
                    </a:ext>
                  </a:extLst>
                </a:gridCol>
                <a:gridCol w="1504655">
                  <a:extLst>
                    <a:ext uri="{9D8B030D-6E8A-4147-A177-3AD203B41FA5}">
                      <a16:colId xmlns:a16="http://schemas.microsoft.com/office/drawing/2014/main" val="2876008597"/>
                    </a:ext>
                  </a:extLst>
                </a:gridCol>
                <a:gridCol w="2412374">
                  <a:extLst>
                    <a:ext uri="{9D8B030D-6E8A-4147-A177-3AD203B41FA5}">
                      <a16:colId xmlns:a16="http://schemas.microsoft.com/office/drawing/2014/main" val="842565704"/>
                    </a:ext>
                  </a:extLst>
                </a:gridCol>
                <a:gridCol w="795649">
                  <a:extLst>
                    <a:ext uri="{9D8B030D-6E8A-4147-A177-3AD203B41FA5}">
                      <a16:colId xmlns:a16="http://schemas.microsoft.com/office/drawing/2014/main" val="2244637599"/>
                    </a:ext>
                  </a:extLst>
                </a:gridCol>
                <a:gridCol w="2657289">
                  <a:extLst>
                    <a:ext uri="{9D8B030D-6E8A-4147-A177-3AD203B41FA5}">
                      <a16:colId xmlns:a16="http://schemas.microsoft.com/office/drawing/2014/main" val="4212092130"/>
                    </a:ext>
                  </a:extLst>
                </a:gridCol>
              </a:tblGrid>
              <a:tr h="431944">
                <a:tc>
                  <a:txBody>
                    <a:bodyPr/>
                    <a:lstStyle/>
                    <a:p>
                      <a:pPr algn="ctr"/>
                      <a:r>
                        <a:rPr lang="en-US" sz="1400">
                          <a:solidFill>
                            <a:schemeClr val="bg1"/>
                          </a:solidFill>
                          <a:latin typeface="+mj-lt"/>
                        </a:rPr>
                        <a:t>Thailand - Major Local Players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Top 5 local players hold 45% of domestic ESCO market</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Source: YCP Analysis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Company</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Type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Revenue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Description</a:t>
                      </a:r>
                    </a:p>
                    <a:p>
                      <a:pPr marL="0" lvl="0" indent="0" algn="ctr">
                        <a:lnSpc>
                          <a:spcPct val="100000"/>
                        </a:lnSpc>
                        <a:spcBef>
                          <a:spcPts val="0"/>
                        </a:spcBef>
                        <a:spcAft>
                          <a:spcPts val="0"/>
                        </a:spcAft>
                        <a:buNone/>
                      </a:pPr>
                      <a:r>
                        <a:rPr kumimoji="1" lang="en-US" sz="1400">
                          <a:solidFill>
                            <a:schemeClr val="bg1"/>
                          </a:solidFill>
                          <a:latin typeface="+mj-lt"/>
                        </a:rPr>
                        <a:t>Absolute Clean Energy (ACE)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GB" sz="1400" b="0" i="0" u="none" strike="noStrike" noProof="0">
                          <a:solidFill>
                            <a:schemeClr val="bg1"/>
                          </a:solidFill>
                          <a:latin typeface="+mj-lt"/>
                        </a:rPr>
                        <a:t>Listed energy company</a:t>
                      </a:r>
                      <a:endParaRPr kumimoji="1" lang="en-US" sz="1400">
                        <a:solidFill>
                          <a:schemeClr val="bg1"/>
                        </a:solidFill>
                        <a:latin typeface="+mj-lt"/>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extLst>
                  <a:ext uri="{0D108BD9-81ED-4DB2-BD59-A6C34878D82A}">
                    <a16:rowId xmlns:a16="http://schemas.microsoft.com/office/drawing/2014/main" val="2814380367"/>
                  </a:ext>
                </a:extLst>
              </a:tr>
              <a:tr h="431944">
                <a:tc rowSpan="3">
                  <a:txBody>
                    <a:bodyPr/>
                    <a:lstStyle/>
                    <a:p>
                      <a:pPr lvl="0" algn="l">
                        <a:lnSpc>
                          <a:spcPct val="100000"/>
                        </a:lnSpc>
                        <a:spcBef>
                          <a:spcPts val="0"/>
                        </a:spcBef>
                        <a:spcAft>
                          <a:spcPts val="0"/>
                        </a:spcAft>
                        <a:buNone/>
                      </a:pPr>
                      <a:r>
                        <a:rPr lang="en-US" sz="1400" b="0" i="0" u="none" strike="noStrike" noProof="0">
                          <a:solidFill>
                            <a:schemeClr val="tx1"/>
                          </a:solidFill>
                          <a:effectLst/>
                          <a:latin typeface="+mj-lt"/>
                        </a:rPr>
                        <a:t>THB 8.2B</a:t>
                      </a:r>
                      <a:endParaRPr lang="en-US" sz="1400">
                        <a:solidFill>
                          <a:schemeClr val="tx1"/>
                        </a:solidFill>
                        <a:latin typeface="+mj-lt"/>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2016</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Largest Thai ESCO by project count with 300+ completed energy savings contracts across government and industrial segments. Revenue grew 22% YoY driven by mandatory government building retrofits. Strong relationships with DEDE and provincial energy offices provide pipeline visibility. Revenue: THB 8.2B. Market share: 15%. Company type: Listed energy company.</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Energy Absolute PCL</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Listed renewable energy</a:t>
                      </a:r>
                      <a:r>
                        <a:rPr kumimoji="1" lang="en-US" sz="1400" b="0" i="0" u="none" strike="noStrike" kern="1200" cap="none" spc="0" normalizeH="0" baseline="0" noProof="0" err="1">
                          <a:ln>
                            <a:noFill/>
                          </a:ln>
                          <a:solidFill>
                            <a:prstClr val="black"/>
                          </a:solidFill>
                          <a:effectLst/>
                          <a:uLnTx/>
                          <a:uFillTx/>
                          <a:latin typeface="+mj-lt"/>
                          <a:ea typeface="Yu mincho"/>
                          <a:cs typeface="+mn-cs"/>
                          <a:sym typeface="Wingdings"/>
                        </a:rPr>
                        <a:t>THB 15.1B</a:t>
                      </a: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n-lt"/>
                          <a:ea typeface="+mn-ea"/>
                          <a:cs typeface="+mn-cs"/>
                          <a:sym typeface="Wingdings"/>
                        </a:rPr>
                        <a:t>Diversified clean energy group expanding into ESCO services from renewable generation base. THB 15.1B total revenue with ESCO segment growing 35% to reach THB 1.2B in 2023. Leverages existing solar and wind farm relationships to cross-sell efficiency services to industrial clients. Market share: 8%. Company type: Listed renewable energy.</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Gunkul Engineering</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Engineering contractor</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239266436"/>
                  </a:ext>
                </a:extLst>
              </a:tr>
              <a:tr h="431944">
                <a:tc v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2017</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THB 6.8B</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Engineering-led ESCO with deep technical capabilities in electrical systems and renewable integration. THB 6.8B revenue with 10% market share in industrial segment. Strong execution track record with 95% project completion rate and 12% average energy savings delivery against guaranteed targets. Company type: Engineering contractor. Company type: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Engineering contractor.</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Competitive Insights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Top 5 local players hold 45% of domestic ESCO market | 3 players identified | Leader: Absolute Clean Energy (ACE) (15%)</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Absolute Clean Energy (ACE):</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767892759"/>
                  </a:ext>
                </a:extLst>
              </a:tr>
              <a:tr h="431944">
                <a:tc vMerge="1">
                  <a:txBody>
                    <a:bodyPr/>
                    <a:lstStyle/>
                    <a:p>
                      <a:pPr lvl="0" algn="l">
                        <a:lnSpc>
                          <a:spcPct val="100000"/>
                        </a:lnSpc>
                        <a:spcBef>
                          <a:spcPts val="0"/>
                        </a:spcBef>
                        <a:spcAft>
                          <a:spcPts val="0"/>
                        </a:spcAft>
                        <a:buNone/>
                      </a:pPr>
                      <a:endParaRPr lang="en-US" sz="1400">
                        <a:solidFill>
                          <a:schemeClr val="tx1"/>
                        </a:solidFill>
                        <a:latin typeface="+mj-lt"/>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2022</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Market leader with government relationships but limited technical depth in complex industrial processes; JV partner candidate for technology transfer</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Energy Absolute PCL:</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Financial strength and existing energy customer base create cross-sell opportunities; ESCO division still nascent with limited technical team</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Gunkul Engineering:</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Best technical execution among local players; potential acquisition target valued at 8-10x EBITDA based on comparable transactions</a:t>
                      </a:r>
                      <a:r>
                        <a:rPr lang="en-US" sz="1400" b="0" baseline="30000">
                          <a:solidFill>
                            <a:schemeClr val="tx1"/>
                          </a:solidFill>
                          <a:latin typeface="Segoe UI" panose="020B0502040204020203" pitchFamily="34" charset="0"/>
                          <a:cs typeface="Segoe UI" panose="020B0502040204020203" pitchFamily="34" charset="0"/>
                        </a:rPr>
                        <a:t>1</a:t>
                      </a: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142858034"/>
                  </a:ext>
                </a:extLst>
              </a:tr>
              <a:tr h="431944">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kern="1200">
                          <a:solidFill>
                            <a:schemeClr val="tx1"/>
                          </a:solidFill>
                          <a:effectLst/>
                          <a:latin typeface="+mj-lt"/>
                          <a:ea typeface="+mn-ea"/>
                          <a:cs typeface="+mn-cs"/>
                        </a:rPr>
                        <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lvl="0" algn="r">
                        <a:lnSpc>
                          <a:spcPct val="100000"/>
                        </a:lnSpc>
                        <a:spcBef>
                          <a:spcPts val="0"/>
                        </a:spcBef>
                        <a:spcAft>
                          <a:spcPts val="0"/>
                        </a:spcAft>
                        <a:buNone/>
                      </a:pPr>
                      <a:r>
                        <a:rPr lang="en-US" sz="1400" b="0">
                          <a:latin typeface="+mj-lt"/>
                        </a:rPr>
                        <a:t>2019</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a:ln>
                            <a:noFill/>
                          </a:ln>
                          <a:solidFill>
                            <a:prstClr val="black"/>
                          </a:solidFill>
                          <a:effectLst/>
                          <a:uLnTx/>
                          <a:uFillTx/>
                          <a:latin typeface="+mj-lt"/>
                          <a:ea typeface="Yu mincho"/>
                          <a:cs typeface="+mn-c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i="0" u="none" strike="noStrike" noProof="0">
                          <a:latin typeface="+mj-lt"/>
                        </a:rPr>
                        <a:t/>
                      </a:r>
                      <a:endParaRPr lang="en-US" sz="1400" b="0">
                        <a:latin typeface="+mj-lt"/>
                      </a:endParaRP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475463921"/>
                  </a:ext>
                </a:extLst>
              </a:tr>
              <a:tr h="431944">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lvl="0" algn="r">
                        <a:lnSpc>
                          <a:spcPct val="100000"/>
                        </a:lnSpc>
                        <a:spcBef>
                          <a:spcPts val="0"/>
                        </a:spcBef>
                        <a:spcAft>
                          <a:spcPts val="0"/>
                        </a:spcAft>
                        <a:buNone/>
                      </a:pPr>
                      <a:r>
                        <a:rPr lang="en-US" sz="1400" b="0">
                          <a:latin typeface="+mj-lt"/>
                        </a:rPr>
                        <a:t>2021</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
                      </a:r>
                      <a:r>
                        <a:rPr lang="en-US" sz="1400" b="0" err="1">
                          <a:latin typeface="+mj-lt"/>
                        </a:rPr>
                        <a:t/>
                      </a:r>
                      <a:endParaRPr lang="en-US" sz="1400" b="0">
                        <a:latin typeface="+mj-lt"/>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a:ln>
                            <a:noFill/>
                          </a:ln>
                          <a:solidFill>
                            <a:prstClr val="black"/>
                          </a:solidFill>
                          <a:effectLst/>
                          <a:uLnTx/>
                          <a:uFillTx/>
                          <a:latin typeface="+mj-lt"/>
                          <a:ea typeface="Yu mincho"/>
                          <a:cs typeface="+mn-c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95039480"/>
                  </a:ext>
                </a:extLst>
              </a:tr>
              <a:tr h="431944">
                <a:tc>
                  <a:txBody>
                    <a:bodyPr/>
                    <a:lstStyle/>
                    <a:p>
                      <a:pPr marL="0" marR="0" lvl="0" indent="0" algn="l" rtl="0" eaLnBrk="1" fontAlgn="auto" latinLnBrk="0" hangingPunct="1">
                        <a:lnSpc>
                          <a:spcPct val="100000"/>
                        </a:lnSpc>
                        <a:spcBef>
                          <a:spcPts val="0"/>
                        </a:spcBef>
                        <a:spcAft>
                          <a:spcPts val="0"/>
                        </a:spcAft>
                        <a:buClrTx/>
                        <a:buSzTx/>
                        <a:buFontTx/>
                        <a:buNone/>
                      </a:pPr>
                      <a:r>
                        <a:rPr kumimoji="1" lang="en-US" altLang="ja-JP" sz="1400" kern="1200">
                          <a:solidFill>
                            <a:schemeClr val="tx1"/>
                          </a:solidFill>
                          <a:effectLst/>
                          <a:latin typeface="+mj-lt"/>
                          <a:ea typeface="+mn-ea"/>
                          <a:cs typeface="+mn-cs"/>
                        </a:rPr>
                        <a:t/>
                      </a: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2022</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281570303"/>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2020</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n-lt"/>
                          <a:ea typeface="+mn-ea"/>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476642664"/>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225922824"/>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sz="1400" b="0" i="0" u="none" strike="noStrike" kern="1200" noProof="0">
                        <a:solidFill>
                          <a:srgbClr val="242424"/>
                        </a:solidFill>
                        <a:effectLst/>
                        <a:latin typeface="+mj-lt"/>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1504609190"/>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733148707"/>
                  </a:ext>
                </a:extLst>
              </a:tr>
            </a:tbl>
          </a:graphicData>
        </a:graphic>
      </p:graphicFrame>
      <p:sp>
        <p:nvSpPr>
          <p:cNvPr id="9" name="Rectangle 8">
            <a:extLst>
              <a:ext uri="{FF2B5EF4-FFF2-40B4-BE49-F238E27FC236}">
                <a16:creationId xmlns:a16="http://schemas.microsoft.com/office/drawing/2014/main" id="{461ADD9E-6DE2-EB1B-AF6A-0785B7A73F37}"/>
              </a:ext>
            </a:extLst>
          </p:cNvPr>
          <p:cNvSpPr/>
          <p:nvPr/>
        </p:nvSpPr>
        <p:spPr>
          <a:xfrm>
            <a:off x="338069" y="6114409"/>
            <a:ext cx="11514415" cy="23082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r>
              <a:rPr lang="en-US" sz="1000">
                <a:solidFill>
                  <a:schemeClr val="tx1"/>
                </a:solidFill>
              </a:rPr>
              <a:t/>
            </a:r>
            <a:r>
              <a:rPr lang="en-US" sz="1000" baseline="30000">
                <a:solidFill>
                  <a:schemeClr val="tx1"/>
                </a:solidFill>
                <a:latin typeface="Segoe UI" panose="020B0502040204020203" pitchFamily="34" charset="0"/>
                <a:cs typeface="Segoe UI" panose="020B0502040204020203" pitchFamily="34" charset="0"/>
              </a:rPr>
              <a:t>1</a:t>
            </a:r>
            <a:r>
              <a:rPr lang="en-US" sz="1000">
                <a:solidFill>
                  <a:schemeClr val="tx1"/>
                </a:solidFill>
              </a:rPr>
              <a:t/>
            </a:r>
          </a:p>
          <a:p>
            <a:r>
              <a:rPr lang="en-US" sz="1000">
                <a:solidFill>
                  <a:schemeClr val="tx1"/>
                </a:solidFill>
              </a:rPr>
              <a:t/>
            </a:r>
            <a:r>
              <a:rPr lang="en-US" sz="1000" err="1">
                <a:solidFill>
                  <a:schemeClr val="tx1"/>
                </a:solidFill>
              </a:rPr>
              <a:t/>
            </a:r>
            <a:endParaRPr lang="en-US" sz="1000">
              <a:solidFill>
                <a:schemeClr val="tx1"/>
              </a:solidFill>
              <a:cs typeface="Segoe UI"/>
            </a:endParaRPr>
          </a:p>
        </p:txBody>
      </p:sp>
      <p:sp>
        <p:nvSpPr>
          <p:cNvPr id="3" name="Title 1">
            <a:extLst>
              <a:ext uri="{FF2B5EF4-FFF2-40B4-BE49-F238E27FC236}">
                <a16:creationId xmlns:a16="http://schemas.microsoft.com/office/drawing/2014/main" id="{FC2D2D8C-3193-223F-BDDD-CE95415B1CA2}"/>
              </a:ext>
            </a:extLst>
          </p:cNvPr>
          <p:cNvSpPr>
            <a:spLocks noGrp="1"/>
          </p:cNvSpPr>
          <p:nvPr>
            <p:ph type="title"/>
          </p:nvPr>
        </p:nvSpPr>
        <p:spPr>
          <a:xfrm>
            <a:off x="343673" y="44624"/>
            <a:ext cx="11508811" cy="831850"/>
          </a:xfrm>
        </p:spPr>
        <p:txBody>
          <a:bodyPr/>
          <a:lstStyle/>
          <a:p>
            <a:r>
              <a:rPr lang="en-US" sz="2000">
                <a:cs typeface="Segoe UI"/>
              </a:rPr>
              <a:t/>
            </a:r>
            <a:br>
              <a:rPr lang="en-US">
                <a:cs typeface="Segoe UI"/>
              </a:rPr>
            </a:br>
            <a:r>
              <a:rPr lang="en-US" sz="1600"/>
              <a:t/>
            </a:r>
            <a:endParaRPr lang="en-US" altLang="ja-JP">
              <a:cs typeface="Segoe UI"/>
            </a:endParaRPr>
          </a:p>
        </p:txBody>
      </p:sp>
      <p:sp>
        <p:nvSpPr>
          <p:cNvPr id="7" name="Rectangle 6">
            <a:extLst>
              <a:ext uri="{FF2B5EF4-FFF2-40B4-BE49-F238E27FC236}">
                <a16:creationId xmlns:a16="http://schemas.microsoft.com/office/drawing/2014/main" id="{F7CDBA8B-C630-9C51-B72D-0F5BCADB8861}"/>
              </a:ext>
            </a:extLst>
          </p:cNvPr>
          <p:cNvSpPr/>
          <p:nvPr/>
        </p:nvSpPr>
        <p:spPr>
          <a:xfrm>
            <a:off x="334963" y="3068054"/>
            <a:ext cx="11522075" cy="818146"/>
          </a:xfrm>
          <a:prstGeom prst="rect">
            <a:avLst/>
          </a:prstGeom>
          <a:no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
        <p:nvSpPr>
          <p:cNvPr id="13" name="Rectangle 12">
            <a:extLst>
              <a:ext uri="{FF2B5EF4-FFF2-40B4-BE49-F238E27FC236}">
                <a16:creationId xmlns:a16="http://schemas.microsoft.com/office/drawing/2014/main" id="{7BAA1F8D-2D66-D6A6-C6AD-A197D981468D}"/>
              </a:ext>
            </a:extLst>
          </p:cNvPr>
          <p:cNvSpPr/>
          <p:nvPr/>
        </p:nvSpPr>
        <p:spPr>
          <a:xfrm>
            <a:off x="330409" y="3942090"/>
            <a:ext cx="11522075" cy="421105"/>
          </a:xfrm>
          <a:prstGeom prst="rect">
            <a:avLst/>
          </a:prstGeom>
          <a:no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Tree>
    <p:extLst>
      <p:ext uri="{BB962C8B-B14F-4D97-AF65-F5344CB8AC3E}">
        <p14:creationId xmlns:p14="http://schemas.microsoft.com/office/powerpoint/2010/main" val="253350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BECB9-F480-95A2-F6F7-F479AEDF85B8}"/>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C70F4BB-124A-A0AE-C14B-E3CB494DEF94}"/>
              </a:ext>
            </a:extLst>
          </p:cNvPr>
          <p:cNvGraphicFramePr>
            <a:graphicFrameLocks noGrp="1"/>
          </p:cNvGraphicFramePr>
          <p:nvPr>
            <p:extLst>
              <p:ext uri="{D42A27DB-BD31-4B8C-83A1-F6EECF244321}">
                <p14:modId xmlns:p14="http://schemas.microsoft.com/office/powerpoint/2010/main" val="1805133886"/>
              </p:ext>
            </p:extLst>
          </p:nvPr>
        </p:nvGraphicFramePr>
        <p:xfrm>
          <a:off x="335280" y="1341437"/>
          <a:ext cx="11521758" cy="4751384"/>
        </p:xfrm>
        <a:graphic>
          <a:graphicData uri="http://schemas.openxmlformats.org/drawingml/2006/table">
            <a:tbl>
              <a:tblPr/>
              <a:tblGrid>
                <a:gridCol w="1217215">
                  <a:extLst>
                    <a:ext uri="{9D8B030D-6E8A-4147-A177-3AD203B41FA5}">
                      <a16:colId xmlns:a16="http://schemas.microsoft.com/office/drawing/2014/main" val="3702341498"/>
                    </a:ext>
                  </a:extLst>
                </a:gridCol>
                <a:gridCol w="978192">
                  <a:extLst>
                    <a:ext uri="{9D8B030D-6E8A-4147-A177-3AD203B41FA5}">
                      <a16:colId xmlns:a16="http://schemas.microsoft.com/office/drawing/2014/main" val="2287175336"/>
                    </a:ext>
                  </a:extLst>
                </a:gridCol>
                <a:gridCol w="978192">
                  <a:extLst>
                    <a:ext uri="{9D8B030D-6E8A-4147-A177-3AD203B41FA5}">
                      <a16:colId xmlns:a16="http://schemas.microsoft.com/office/drawing/2014/main" val="1447588822"/>
                    </a:ext>
                  </a:extLst>
                </a:gridCol>
                <a:gridCol w="978192">
                  <a:extLst>
                    <a:ext uri="{9D8B030D-6E8A-4147-A177-3AD203B41FA5}">
                      <a16:colId xmlns:a16="http://schemas.microsoft.com/office/drawing/2014/main" val="2175933245"/>
                    </a:ext>
                  </a:extLst>
                </a:gridCol>
                <a:gridCol w="1504655">
                  <a:extLst>
                    <a:ext uri="{9D8B030D-6E8A-4147-A177-3AD203B41FA5}">
                      <a16:colId xmlns:a16="http://schemas.microsoft.com/office/drawing/2014/main" val="2876008597"/>
                    </a:ext>
                  </a:extLst>
                </a:gridCol>
                <a:gridCol w="2412374">
                  <a:extLst>
                    <a:ext uri="{9D8B030D-6E8A-4147-A177-3AD203B41FA5}">
                      <a16:colId xmlns:a16="http://schemas.microsoft.com/office/drawing/2014/main" val="842565704"/>
                    </a:ext>
                  </a:extLst>
                </a:gridCol>
                <a:gridCol w="795649">
                  <a:extLst>
                    <a:ext uri="{9D8B030D-6E8A-4147-A177-3AD203B41FA5}">
                      <a16:colId xmlns:a16="http://schemas.microsoft.com/office/drawing/2014/main" val="2244637599"/>
                    </a:ext>
                  </a:extLst>
                </a:gridCol>
                <a:gridCol w="2657289">
                  <a:extLst>
                    <a:ext uri="{9D8B030D-6E8A-4147-A177-3AD203B41FA5}">
                      <a16:colId xmlns:a16="http://schemas.microsoft.com/office/drawing/2014/main" val="4212092130"/>
                    </a:ext>
                  </a:extLst>
                </a:gridCol>
              </a:tblGrid>
              <a:tr h="431944">
                <a:tc>
                  <a:txBody>
                    <a:bodyPr/>
                    <a:lstStyle/>
                    <a:p>
                      <a:pPr algn="ctr"/>
                      <a:r>
                        <a:rPr lang="en-US" sz="1400">
                          <a:solidFill>
                            <a:schemeClr val="bg1"/>
                          </a:solidFill>
                          <a:latin typeface="+mj-lt"/>
                        </a:rPr>
                        <a:t>Thailand - Foreign Energy Services Companies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European players dominate technical consulting while Korean and Chinese firms compete on price in equipment-led projects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Source: YCP Analysis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Company</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Origin</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Mode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Description</a:t>
                      </a:r>
                    </a:p>
                    <a:p>
                      <a:pPr marL="0" lvl="0" indent="0" algn="ctr">
                        <a:lnSpc>
                          <a:spcPct val="100000"/>
                        </a:lnSpc>
                        <a:spcBef>
                          <a:spcPts val="0"/>
                        </a:spcBef>
                        <a:spcAft>
                          <a:spcPts val="0"/>
                        </a:spcAft>
                        <a:buNone/>
                      </a:pPr>
                      <a:r>
                        <a:rPr kumimoji="1" lang="en-US" sz="1400">
                          <a:solidFill>
                            <a:schemeClr val="bg1"/>
                          </a:solidFill>
                          <a:latin typeface="+mj-lt"/>
                        </a:rPr>
                        <a:t>Schneider Electric Thailand</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GB" sz="1400" b="0" i="0" u="none" strike="noStrike" noProof="0">
                          <a:solidFill>
                            <a:schemeClr val="bg1"/>
                          </a:solidFill>
                          <a:latin typeface="+mj-lt"/>
                        </a:rPr>
                        <a:t>France</a:t>
                      </a:r>
                      <a:endParaRPr kumimoji="1" lang="en-US" sz="1400">
                        <a:solidFill>
                          <a:schemeClr val="bg1"/>
                        </a:solidFill>
                        <a:latin typeface="+mj-lt"/>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extLst>
                  <a:ext uri="{0D108BD9-81ED-4DB2-BD59-A6C34878D82A}">
                    <a16:rowId xmlns:a16="http://schemas.microsoft.com/office/drawing/2014/main" val="2814380367"/>
                  </a:ext>
                </a:extLst>
              </a:tr>
              <a:tr h="431944">
                <a:tc rowSpan="3">
                  <a:txBody>
                    <a:bodyPr/>
                    <a:lstStyle/>
                    <a:p>
                      <a:pPr lvl="0" algn="l">
                        <a:lnSpc>
                          <a:spcPct val="100000"/>
                        </a:lnSpc>
                        <a:spcBef>
                          <a:spcPts val="0"/>
                        </a:spcBef>
                        <a:spcAft>
                          <a:spcPts val="0"/>
                        </a:spcAft>
                        <a:buNone/>
                      </a:pPr>
                      <a:r>
                        <a:rPr lang="en-US" sz="1400" b="0" i="0" u="none" strike="noStrike" noProof="0">
                          <a:solidFill>
                            <a:schemeClr val="tx1"/>
                          </a:solidFill>
                          <a:effectLst/>
                          <a:latin typeface="+mj-lt"/>
                        </a:rPr>
                        <a:t>Wholly-owned subsidiary</a:t>
                      </a:r>
                      <a:endParaRPr lang="en-US" sz="1400">
                        <a:solidFill>
                          <a:schemeClr val="tx1"/>
                        </a:solidFill>
                        <a:latin typeface="+mj-lt"/>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2016</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Market leader in building management and industrial automation with THB 9.8B Thailand revenue. EcoStruxure platform deployed in 500+ buildings. Recent focus on data center energy optimization as cloud demand surges with 45% revenue growth in this segment during 2022-2023. France-based, entered market in 1998. Entry mode: Wholly-owned subsidiary.</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Siemens Energy Thailand</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Germany</a:t>
                      </a:r>
                      <a:r>
                        <a:rPr kumimoji="1" lang="en-US" sz="1400" b="0" i="0" u="none" strike="noStrike" kern="1200" cap="none" spc="0" normalizeH="0" baseline="0" noProof="0" err="1">
                          <a:ln>
                            <a:noFill/>
                          </a:ln>
                          <a:solidFill>
                            <a:prstClr val="black"/>
                          </a:solidFill>
                          <a:effectLst/>
                          <a:uLnTx/>
                          <a:uFillTx/>
                          <a:latin typeface="+mj-lt"/>
                          <a:ea typeface="Yu mincho"/>
                          <a:cs typeface="+mn-cs"/>
                          <a:sym typeface="Wingdings"/>
                        </a:rPr>
                        <a:t>Joint venture with local partner</a:t>
                      </a: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n-lt"/>
                          <a:ea typeface="+mn-ea"/>
                          <a:cs typeface="+mn-cs"/>
                          <a:sym typeface="Wingdings"/>
                        </a:rPr>
                        <a:t>Gas turbine services and grid solutions specialist with growing ESCO division. THB 5.5B revenue with 18% growth in digital energy services. MindSphere IoT platform gaining traction in petrochemical sector with 12 major deployments at Map Ta Phut industrial estate. Germany-based, entered market in 2005. Entry mode: Joint venture with local partner.</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Samsung C&amp;T Energy Division</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South Korea</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239266436"/>
                  </a:ext>
                </a:extLst>
              </a:tr>
              <a:tr h="431944">
                <a:tc v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2017</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Branch office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Aggressive expansion in smart building and renewable energy project development. THB 2.1B Thailand revenue growing 28% annually. Leverages Samsung Electronics ecosystem for IoT and building automation integration. Won 3 major government smart city contracts in 2023 totaling THB 850M. South Korea-based, entered market in 2015. Entry mode: Branch office.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Competitive Insights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European players dominate technical consulting while Korean and Chinese firms compete on price in equipment-led projects | 3 players identified</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Schneider Electric Thailand:</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Dominant technology position but high-cost structure limits addressable market; partnership model preferred over direct competition</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767892759"/>
                  </a:ext>
                </a:extLst>
              </a:tr>
              <a:tr h="431944">
                <a:tc vMerge="1">
                  <a:txBody>
                    <a:bodyPr/>
                    <a:lstStyle/>
                    <a:p>
                      <a:pPr lvl="0" algn="l">
                        <a:lnSpc>
                          <a:spcPct val="100000"/>
                        </a:lnSpc>
                        <a:spcBef>
                          <a:spcPts val="0"/>
                        </a:spcBef>
                        <a:spcAft>
                          <a:spcPts val="0"/>
                        </a:spcAft>
                        <a:buNone/>
                      </a:pPr>
                      <a:endParaRPr lang="en-US" sz="1400">
                        <a:solidFill>
                          <a:schemeClr val="tx1"/>
                        </a:solidFill>
                        <a:latin typeface="+mj-lt"/>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2022</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Siemens Energy Thailand:</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Strong in heavy industry and petrochemicals; limited presence in commercial building segment creates complementary partnership potential</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Samsung C&amp;T Energy Division:</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Fast-growing with technology integration advantages; price-competitive but limited local engineering team constrains project delivery capacity</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r>
                        <a:rPr lang="en-US" sz="1400" b="0" baseline="30000">
                          <a:solidFill>
                            <a:schemeClr val="tx1"/>
                          </a:solidFill>
                          <a:latin typeface="Segoe UI" panose="020B0502040204020203" pitchFamily="34" charset="0"/>
                          <a:cs typeface="Segoe UI" panose="020B0502040204020203" pitchFamily="34" charset="0"/>
                        </a:rPr>
                        <a:t>1</a:t>
                      </a: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142858034"/>
                  </a:ext>
                </a:extLst>
              </a:tr>
              <a:tr h="431944">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kern="1200">
                          <a:solidFill>
                            <a:schemeClr val="tx1"/>
                          </a:solidFill>
                          <a:effectLst/>
                          <a:latin typeface="+mj-lt"/>
                          <a:ea typeface="+mn-ea"/>
                          <a:cs typeface="+mn-cs"/>
                        </a:rPr>
                        <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lvl="0" algn="r">
                        <a:lnSpc>
                          <a:spcPct val="100000"/>
                        </a:lnSpc>
                        <a:spcBef>
                          <a:spcPts val="0"/>
                        </a:spcBef>
                        <a:spcAft>
                          <a:spcPts val="0"/>
                        </a:spcAft>
                        <a:buNone/>
                      </a:pPr>
                      <a:r>
                        <a:rPr lang="en-US" sz="1400" b="0">
                          <a:latin typeface="+mj-lt"/>
                        </a:rPr>
                        <a:t>2019</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a:ln>
                            <a:noFill/>
                          </a:ln>
                          <a:solidFill>
                            <a:prstClr val="black"/>
                          </a:solidFill>
                          <a:effectLst/>
                          <a:uLnTx/>
                          <a:uFillTx/>
                          <a:latin typeface="+mj-lt"/>
                          <a:ea typeface="Yu mincho"/>
                          <a:cs typeface="+mn-c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i="0" u="none" strike="noStrike" noProof="0">
                          <a:latin typeface="+mj-lt"/>
                        </a:rPr>
                        <a:t/>
                      </a:r>
                      <a:endParaRPr lang="en-US" sz="1400" b="0">
                        <a:latin typeface="+mj-lt"/>
                      </a:endParaRP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475463921"/>
                  </a:ext>
                </a:extLst>
              </a:tr>
              <a:tr h="431944">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lvl="0" algn="r">
                        <a:lnSpc>
                          <a:spcPct val="100000"/>
                        </a:lnSpc>
                        <a:spcBef>
                          <a:spcPts val="0"/>
                        </a:spcBef>
                        <a:spcAft>
                          <a:spcPts val="0"/>
                        </a:spcAft>
                        <a:buNone/>
                      </a:pPr>
                      <a:r>
                        <a:rPr lang="en-US" sz="1400" b="0">
                          <a:latin typeface="+mj-lt"/>
                        </a:rPr>
                        <a:t>2021</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
                      </a:r>
                      <a:r>
                        <a:rPr lang="en-US" sz="1400" b="0" err="1">
                          <a:latin typeface="+mj-lt"/>
                        </a:rPr>
                        <a:t/>
                      </a:r>
                      <a:endParaRPr lang="en-US" sz="1400" b="0">
                        <a:latin typeface="+mj-lt"/>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a:ln>
                            <a:noFill/>
                          </a:ln>
                          <a:solidFill>
                            <a:prstClr val="black"/>
                          </a:solidFill>
                          <a:effectLst/>
                          <a:uLnTx/>
                          <a:uFillTx/>
                          <a:latin typeface="+mj-lt"/>
                          <a:ea typeface="Yu mincho"/>
                          <a:cs typeface="+mn-c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95039480"/>
                  </a:ext>
                </a:extLst>
              </a:tr>
              <a:tr h="431944">
                <a:tc>
                  <a:txBody>
                    <a:bodyPr/>
                    <a:lstStyle/>
                    <a:p>
                      <a:pPr marL="0" marR="0" lvl="0" indent="0" algn="l" rtl="0" eaLnBrk="1" fontAlgn="auto" latinLnBrk="0" hangingPunct="1">
                        <a:lnSpc>
                          <a:spcPct val="100000"/>
                        </a:lnSpc>
                        <a:spcBef>
                          <a:spcPts val="0"/>
                        </a:spcBef>
                        <a:spcAft>
                          <a:spcPts val="0"/>
                        </a:spcAft>
                        <a:buClrTx/>
                        <a:buSzTx/>
                        <a:buFontTx/>
                        <a:buNone/>
                      </a:pPr>
                      <a:r>
                        <a:rPr kumimoji="1" lang="en-US" altLang="ja-JP" sz="1400" kern="1200">
                          <a:solidFill>
                            <a:schemeClr val="tx1"/>
                          </a:solidFill>
                          <a:effectLst/>
                          <a:latin typeface="+mj-lt"/>
                          <a:ea typeface="+mn-ea"/>
                          <a:cs typeface="+mn-cs"/>
                        </a:rPr>
                        <a:t/>
                      </a: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2022</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281570303"/>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2020</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n-lt"/>
                          <a:ea typeface="+mn-ea"/>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476642664"/>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225922824"/>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sz="1400" b="0" i="0" u="none" strike="noStrike" kern="1200" noProof="0">
                        <a:solidFill>
                          <a:srgbClr val="242424"/>
                        </a:solidFill>
                        <a:effectLst/>
                        <a:latin typeface="+mj-lt"/>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1504609190"/>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733148707"/>
                  </a:ext>
                </a:extLst>
              </a:tr>
            </a:tbl>
          </a:graphicData>
        </a:graphic>
      </p:graphicFrame>
      <p:sp>
        <p:nvSpPr>
          <p:cNvPr id="9" name="Rectangle 8">
            <a:extLst>
              <a:ext uri="{FF2B5EF4-FFF2-40B4-BE49-F238E27FC236}">
                <a16:creationId xmlns:a16="http://schemas.microsoft.com/office/drawing/2014/main" id="{461ADD9E-6DE2-EB1B-AF6A-0785B7A73F37}"/>
              </a:ext>
            </a:extLst>
          </p:cNvPr>
          <p:cNvSpPr/>
          <p:nvPr/>
        </p:nvSpPr>
        <p:spPr>
          <a:xfrm>
            <a:off x="338069" y="6114409"/>
            <a:ext cx="11514415" cy="23082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r>
              <a:rPr lang="en-US" sz="1000">
                <a:solidFill>
                  <a:schemeClr val="tx1"/>
                </a:solidFill>
              </a:rPr>
              <a:t/>
            </a:r>
            <a:r>
              <a:rPr lang="en-US" sz="1000" baseline="30000">
                <a:solidFill>
                  <a:schemeClr val="tx1"/>
                </a:solidFill>
                <a:latin typeface="Segoe UI" panose="020B0502040204020203" pitchFamily="34" charset="0"/>
                <a:cs typeface="Segoe UI" panose="020B0502040204020203" pitchFamily="34" charset="0"/>
              </a:rPr>
              <a:t>1</a:t>
            </a:r>
            <a:r>
              <a:rPr lang="en-US" sz="1000">
                <a:solidFill>
                  <a:schemeClr val="tx1"/>
                </a:solidFill>
              </a:rPr>
              <a:t/>
            </a:r>
          </a:p>
          <a:p>
            <a:r>
              <a:rPr lang="en-US" sz="1000">
                <a:solidFill>
                  <a:schemeClr val="tx1"/>
                </a:solidFill>
              </a:rPr>
              <a:t/>
            </a:r>
            <a:r>
              <a:rPr lang="en-US" sz="1000" err="1">
                <a:solidFill>
                  <a:schemeClr val="tx1"/>
                </a:solidFill>
              </a:rPr>
              <a:t/>
            </a:r>
            <a:endParaRPr lang="en-US" sz="1000">
              <a:solidFill>
                <a:schemeClr val="tx1"/>
              </a:solidFill>
              <a:cs typeface="Segoe UI"/>
            </a:endParaRPr>
          </a:p>
        </p:txBody>
      </p:sp>
      <p:sp>
        <p:nvSpPr>
          <p:cNvPr id="3" name="Title 1">
            <a:extLst>
              <a:ext uri="{FF2B5EF4-FFF2-40B4-BE49-F238E27FC236}">
                <a16:creationId xmlns:a16="http://schemas.microsoft.com/office/drawing/2014/main" id="{FC2D2D8C-3193-223F-BDDD-CE95415B1CA2}"/>
              </a:ext>
            </a:extLst>
          </p:cNvPr>
          <p:cNvSpPr>
            <a:spLocks noGrp="1"/>
          </p:cNvSpPr>
          <p:nvPr>
            <p:ph type="title"/>
          </p:nvPr>
        </p:nvSpPr>
        <p:spPr>
          <a:xfrm>
            <a:off x="343673" y="44624"/>
            <a:ext cx="11508811" cy="831850"/>
          </a:xfrm>
        </p:spPr>
        <p:txBody>
          <a:bodyPr/>
          <a:lstStyle/>
          <a:p>
            <a:r>
              <a:rPr lang="en-US" sz="2000">
                <a:cs typeface="Segoe UI"/>
              </a:rPr>
              <a:t/>
            </a:r>
            <a:br>
              <a:rPr lang="en-US">
                <a:cs typeface="Segoe UI"/>
              </a:rPr>
            </a:br>
            <a:r>
              <a:rPr lang="en-US" sz="1600"/>
              <a:t/>
            </a:r>
            <a:endParaRPr lang="en-US" altLang="ja-JP">
              <a:cs typeface="Segoe UI"/>
            </a:endParaRPr>
          </a:p>
        </p:txBody>
      </p:sp>
      <p:sp>
        <p:nvSpPr>
          <p:cNvPr id="7" name="Rectangle 6">
            <a:extLst>
              <a:ext uri="{FF2B5EF4-FFF2-40B4-BE49-F238E27FC236}">
                <a16:creationId xmlns:a16="http://schemas.microsoft.com/office/drawing/2014/main" id="{F7CDBA8B-C630-9C51-B72D-0F5BCADB8861}"/>
              </a:ext>
            </a:extLst>
          </p:cNvPr>
          <p:cNvSpPr/>
          <p:nvPr/>
        </p:nvSpPr>
        <p:spPr>
          <a:xfrm>
            <a:off x="334963" y="3068054"/>
            <a:ext cx="11522075" cy="818146"/>
          </a:xfrm>
          <a:prstGeom prst="rect">
            <a:avLst/>
          </a:prstGeom>
          <a:no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
        <p:nvSpPr>
          <p:cNvPr id="13" name="Rectangle 12">
            <a:extLst>
              <a:ext uri="{FF2B5EF4-FFF2-40B4-BE49-F238E27FC236}">
                <a16:creationId xmlns:a16="http://schemas.microsoft.com/office/drawing/2014/main" id="{7BAA1F8D-2D66-D6A6-C6AD-A197D981468D}"/>
              </a:ext>
            </a:extLst>
          </p:cNvPr>
          <p:cNvSpPr/>
          <p:nvPr/>
        </p:nvSpPr>
        <p:spPr>
          <a:xfrm>
            <a:off x="330409" y="3942090"/>
            <a:ext cx="11522075" cy="421105"/>
          </a:xfrm>
          <a:prstGeom prst="rect">
            <a:avLst/>
          </a:prstGeom>
          <a:no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Tree>
    <p:extLst>
      <p:ext uri="{BB962C8B-B14F-4D97-AF65-F5344CB8AC3E}">
        <p14:creationId xmlns:p14="http://schemas.microsoft.com/office/powerpoint/2010/main" val="253350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0B744-3E21-5553-3E1E-98FFB07FA56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517CB9D-0696-3855-80A0-120F430D854D}"/>
              </a:ext>
            </a:extLst>
          </p:cNvPr>
          <p:cNvSpPr>
            <a:spLocks noGrp="1"/>
          </p:cNvSpPr>
          <p:nvPr>
            <p:ph type="title"/>
          </p:nvPr>
        </p:nvSpPr>
        <p:spPr/>
        <p:txBody>
          <a:bodyPr/>
          <a:lstStyle/>
          <a:p>
            <a:r>
              <a:rPr lang="en-US">
                <a:latin typeface="+mj-lt"/>
              </a:rPr>
              <a:t>Table of Contents</a:t>
            </a:r>
            <a:endParaRPr lang="en-US">
              <a:latin typeface="+mj-lt"/>
              <a:ea typeface="Yu Gothic" panose="020B0400000000000000" pitchFamily="34" charset="-128"/>
            </a:endParaRPr>
          </a:p>
        </p:txBody>
      </p:sp>
      <p:graphicFrame>
        <p:nvGraphicFramePr>
          <p:cNvPr id="6" name="Table 5">
            <a:extLst>
              <a:ext uri="{FF2B5EF4-FFF2-40B4-BE49-F238E27FC236}">
                <a16:creationId xmlns:a16="http://schemas.microsoft.com/office/drawing/2014/main" id="{8D03205A-B044-AAD9-2103-18C57543758F}"/>
              </a:ext>
            </a:extLst>
          </p:cNvPr>
          <p:cNvGraphicFramePr>
            <a:graphicFrameLocks noGrp="1"/>
          </p:cNvGraphicFramePr>
          <p:nvPr>
            <p:extLst>
              <p:ext uri="{D42A27DB-BD31-4B8C-83A1-F6EECF244321}">
                <p14:modId xmlns:p14="http://schemas.microsoft.com/office/powerpoint/2010/main" val="3099027054"/>
              </p:ext>
            </p:extLst>
          </p:nvPr>
        </p:nvGraphicFramePr>
        <p:xfrm>
          <a:off x="343673" y="1371600"/>
          <a:ext cx="11508811" cy="2700000"/>
        </p:xfrm>
        <a:graphic>
          <a:graphicData uri="http://schemas.openxmlformats.org/drawingml/2006/table">
            <a:tbl>
              <a:tblPr>
                <a:tableStyleId>{5C22544A-7EE6-4342-B048-85BDC9FD1C3A}</a:tableStyleId>
              </a:tblPr>
              <a:tblGrid>
                <a:gridCol w="11508811">
                  <a:extLst>
                    <a:ext uri="{9D8B030D-6E8A-4147-A177-3AD203B41FA5}">
                      <a16:colId xmlns:a16="http://schemas.microsoft.com/office/drawing/2014/main" val="742313680"/>
                    </a:ext>
                  </a:extLst>
                </a:gridCol>
              </a:tblGrid>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Thailand | Recommendations</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498195017"/>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Policy &amp; Regulatory</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92608482"/>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Market Overview | Appendix</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284173034"/>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lang="en-US"/>
                        <a:t>Competitive Landscape</a:t>
                      </a:r>
                      <a:endPar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endParaRP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203114249"/>
                  </a:ext>
                </a:extLst>
              </a:tr>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Strategic Analysis</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529896070"/>
                  </a:ext>
                </a:extLst>
              </a:tr>
            </a:tbl>
          </a:graphicData>
        </a:graphic>
      </p:graphicFrame>
    </p:spTree>
    <p:extLst>
      <p:ext uri="{BB962C8B-B14F-4D97-AF65-F5344CB8AC3E}">
        <p14:creationId xmlns:p14="http://schemas.microsoft.com/office/powerpoint/2010/main" val="2713989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D9D6B-F783-A97D-9529-6F717AA41C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7AF51B6-52AB-CE56-2F90-4F8F72A15BB6}"/>
              </a:ext>
            </a:extLst>
          </p:cNvPr>
          <p:cNvSpPr>
            <a:spLocks noGrp="1"/>
          </p:cNvSpPr>
          <p:nvPr>
            <p:ph type="title"/>
          </p:nvPr>
        </p:nvSpPr>
        <p:spPr/>
        <p:txBody>
          <a:bodyPr/>
          <a:lstStyle/>
          <a:p>
            <a:r>
              <a:rPr lang="en-US" sz="2000">
                <a:ea typeface="+mj-lt"/>
                <a:cs typeface="+mj-lt"/>
              </a:rPr>
              <a:t>Thailand - Market Entry Case Study: Veolia</a:t>
            </a:r>
            <a:br>
              <a:rPr lang="en-US">
                <a:ea typeface="+mj-lt"/>
                <a:cs typeface="+mj-lt"/>
              </a:rPr>
            </a:br>
            <a:r>
              <a:rPr lang="en-US" sz="1600">
                <a:ea typeface="+mj-lt"/>
                <a:cs typeface="+mj-lt"/>
              </a:rPr>
              <a:t>Demonstrates acquisition-led entry can accelerate market access; local talent retention critical for relationship-driven Thai market</a:t>
            </a:r>
            <a:r>
              <a:rPr lang="en-US" sz="1600"/>
              <a:t>Source: YCP Analysis</a:t>
            </a:r>
            <a:endParaRPr lang="en-US" sz="1600">
              <a:ea typeface="+mj-lt"/>
              <a:cs typeface="+mj-lt"/>
            </a:endParaRPr>
          </a:p>
        </p:txBody>
      </p:sp>
      <p:sp>
        <p:nvSpPr>
          <p:cNvPr id="20" name="TextBox 19">
            <a:extLst>
              <a:ext uri="{FF2B5EF4-FFF2-40B4-BE49-F238E27FC236}">
                <a16:creationId xmlns:a16="http://schemas.microsoft.com/office/drawing/2014/main" id="{7DEECA01-B633-AAC4-0CAE-C5516488F56A}"/>
              </a:ext>
            </a:extLst>
          </p:cNvPr>
          <p:cNvSpPr txBox="1"/>
          <p:nvPr/>
        </p:nvSpPr>
        <p:spPr>
          <a:xfrm>
            <a:off x="340272" y="6095476"/>
            <a:ext cx="11516765" cy="553998"/>
          </a:xfrm>
          <a:prstGeom prst="rect">
            <a:avLst/>
          </a:prstGeom>
          <a:noFill/>
        </p:spPr>
        <p:txBody>
          <a:bodyPr wrap="square" lIns="91440" tIns="45720" rIns="91440" bIns="45720" anchor="t">
            <a:spAutoFit/>
          </a:bodyPr>
          <a:lstStyle/>
          <a:p>
            <a:r>
              <a:rPr lang="en-GB" sz="1000">
                <a:ea typeface="Meiryo UI"/>
                <a:cs typeface="Times New Roman"/>
              </a:rPr>
              <a:t>Company</a:t>
            </a:r>
            <a:r>
              <a:rPr lang="en-US" sz="1000">
                <a:sym typeface="Wingdings"/>
              </a:rPr>
              <a:t>Veolia Environment Thailand</a:t>
            </a:r>
          </a:p>
          <a:p>
            <a:r>
              <a:rPr lang="en-GB" sz="1000">
                <a:ea typeface="Meiryo UI"/>
                <a:cs typeface="Times New Roman"/>
              </a:rPr>
              <a:t>Entry Year</a:t>
            </a:r>
            <a:r>
              <a:rPr kumimoji="1" lang="en-GB" sz="1000" b="0" i="0" u="none" strike="noStrike" kern="1200">
                <a:effectLst/>
                <a:ea typeface="Meiryo UI"/>
                <a:cs typeface="Times New Roman"/>
              </a:rPr>
              <a:t>Entry Mode</a:t>
            </a:r>
            <a:r>
              <a:rPr lang="en-GB" sz="1000">
                <a:ea typeface="Meiryo UI"/>
                <a:cs typeface="Times New Roman"/>
              </a:rPr>
              <a:t>Acquisition of local water/energy utility</a:t>
            </a:r>
            <a:endParaRPr lang="en-MY" sz="1000">
              <a:ea typeface="Yu mincho"/>
              <a:cs typeface="Times New Roman"/>
            </a:endParaRPr>
          </a:p>
        </p:txBody>
      </p:sp>
      <p:graphicFrame>
        <p:nvGraphicFramePr>
          <p:cNvPr id="13" name="Table 12">
            <a:extLst>
              <a:ext uri="{FF2B5EF4-FFF2-40B4-BE49-F238E27FC236}">
                <a16:creationId xmlns:a16="http://schemas.microsoft.com/office/drawing/2014/main" id="{FE613AC3-DD7A-B0F8-DA9A-1346DF8CD5F7}"/>
              </a:ext>
            </a:extLst>
          </p:cNvPr>
          <p:cNvGraphicFramePr>
            <a:graphicFrameLocks noGrp="1"/>
          </p:cNvGraphicFramePr>
          <p:nvPr>
            <p:extLst>
              <p:ext uri="{D42A27DB-BD31-4B8C-83A1-F6EECF244321}">
                <p14:modId xmlns:p14="http://schemas.microsoft.com/office/powerpoint/2010/main" val="3130765620"/>
              </p:ext>
            </p:extLst>
          </p:nvPr>
        </p:nvGraphicFramePr>
        <p:xfrm>
          <a:off x="335280" y="1341437"/>
          <a:ext cx="11516765" cy="4751389"/>
        </p:xfrm>
        <a:graphic>
          <a:graphicData uri="http://schemas.openxmlformats.org/drawingml/2006/table">
            <a:tbl>
              <a:tblPr/>
              <a:tblGrid>
                <a:gridCol w="964131">
                  <a:extLst>
                    <a:ext uri="{9D8B030D-6E8A-4147-A177-3AD203B41FA5}">
                      <a16:colId xmlns:a16="http://schemas.microsoft.com/office/drawing/2014/main" val="3702341498"/>
                    </a:ext>
                  </a:extLst>
                </a:gridCol>
                <a:gridCol w="2638158">
                  <a:extLst>
                    <a:ext uri="{9D8B030D-6E8A-4147-A177-3AD203B41FA5}">
                      <a16:colId xmlns:a16="http://schemas.microsoft.com/office/drawing/2014/main" val="4212092130"/>
                    </a:ext>
                  </a:extLst>
                </a:gridCol>
                <a:gridCol w="2638159">
                  <a:extLst>
                    <a:ext uri="{9D8B030D-6E8A-4147-A177-3AD203B41FA5}">
                      <a16:colId xmlns:a16="http://schemas.microsoft.com/office/drawing/2014/main" val="3174331982"/>
                    </a:ext>
                  </a:extLst>
                </a:gridCol>
                <a:gridCol w="2638159">
                  <a:extLst>
                    <a:ext uri="{9D8B030D-6E8A-4147-A177-3AD203B41FA5}">
                      <a16:colId xmlns:a16="http://schemas.microsoft.com/office/drawing/2014/main" val="851009789"/>
                    </a:ext>
                  </a:extLst>
                </a:gridCol>
                <a:gridCol w="2638158">
                  <a:extLst>
                    <a:ext uri="{9D8B030D-6E8A-4147-A177-3AD203B41FA5}">
                      <a16:colId xmlns:a16="http://schemas.microsoft.com/office/drawing/2014/main" val="1481112521"/>
                    </a:ext>
                  </a:extLst>
                </a:gridCol>
              </a:tblGrid>
              <a:tr h="509920">
                <a:tc>
                  <a:txBody>
                    <a:bodyPr/>
                    <a:lstStyle/>
                    <a:p>
                      <a:pPr lvl="0" algn="ctr">
                        <a:lnSpc>
                          <a:spcPct val="100000"/>
                        </a:lnSpc>
                        <a:spcBef>
                          <a:spcPts val="0"/>
                        </a:spcBef>
                        <a:spcAft>
                          <a:spcPts val="0"/>
                        </a:spcAft>
                        <a:buNone/>
                      </a:pPr>
                      <a:r>
                        <a:rPr lang="en-US" sz="1400">
                          <a:solidFill>
                            <a:schemeClr val="bg1"/>
                          </a:solidFill>
                          <a:latin typeface="+mj-lt"/>
                        </a:rPr>
                        <a:t>Investment</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gridSpan="4">
                  <a:txBody>
                    <a:bodyPr/>
                    <a:lstStyle/>
                    <a:p>
                      <a:pPr marL="219075" marR="0" lvl="0" indent="-219075"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altLang="ja-JP" sz="1400" b="0" i="0" u="none" strike="noStrike" kern="1200" cap="none" spc="0" normalizeH="0" baseline="0" noProof="0">
                          <a:ln>
                            <a:noFill/>
                          </a:ln>
                          <a:solidFill>
                            <a:prstClr val="black"/>
                          </a:solidFill>
                          <a:effectLst/>
                          <a:uLnTx/>
                          <a:uFillTx/>
                          <a:latin typeface="Segoe UI"/>
                          <a:ea typeface="Yu mincho"/>
                          <a:cs typeface="+mn-cs"/>
                        </a:rPr>
                        <a:t>USD 180M total (USD 120M acquisition + USD 60M expansion)</a:t>
                      </a:r>
                      <a:r>
                        <a:rPr kumimoji="1" lang="en-US" altLang="ja-JP" sz="1400" b="0" i="0" u="none" strike="noStrike" kern="1200" cap="none" spc="0" normalizeH="0" baseline="0" noProof="0">
                          <a:ln>
                            <a:noFill/>
                          </a:ln>
                          <a:solidFill>
                            <a:prstClr val="black"/>
                          </a:solidFill>
                          <a:effectLst/>
                          <a:uLnTx/>
                          <a:uFillTx/>
                          <a:latin typeface="+mn-lt"/>
                          <a:ea typeface="+mn-ea"/>
                          <a:cs typeface="+mn-cs"/>
                        </a:rPr>
                        <a:t>Outcome</a:t>
                      </a:r>
                    </a:p>
                    <a:p>
                      <a:pPr marL="219075" marR="0" lvl="0" indent="-219075"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Achieved profitability by Year 3 with THB 4.2B revenue by 2023. Successfully expanded from water treatment into industrial energy management, winning 15 major ESCO contracts. Key success factor was retaining local management team and leveraging Veolia global technology platform for differentiated offerings.</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39266436"/>
                  </a:ext>
                </a:extLst>
              </a:tr>
              <a:tr h="5099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kern="1200">
                          <a:solidFill>
                            <a:schemeClr val="bg1"/>
                          </a:solidFill>
                          <a:effectLst/>
                          <a:latin typeface="+mj-lt"/>
                          <a:ea typeface="+mn-ea"/>
                          <a:cs typeface="+mn-cs"/>
                        </a:rPr>
                        <a:t>Lesson 1</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gridSpan="4">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Retain local management - Thai business relationships are personal and non-transferable</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5463921"/>
                  </a:ext>
                </a:extLst>
              </a:tr>
              <a:tr h="509920">
                <a:tc>
                  <a:txBody>
                    <a:bodyPr/>
                    <a:lstStyle/>
                    <a:p>
                      <a:pPr marL="0" marR="0" lvl="0" indent="0" algn="ctr" rtl="0" eaLnBrk="1" fontAlgn="auto" latinLnBrk="0" hangingPunct="1">
                        <a:lnSpc>
                          <a:spcPct val="100000"/>
                        </a:lnSpc>
                        <a:spcBef>
                          <a:spcPts val="0"/>
                        </a:spcBef>
                        <a:spcAft>
                          <a:spcPts val="0"/>
                        </a:spcAft>
                        <a:buClrTx/>
                        <a:buSzTx/>
                        <a:buFontTx/>
                        <a:buNone/>
                      </a:pPr>
                      <a:r>
                        <a:rPr kumimoji="1" lang="en-US" altLang="ja-JP" sz="1400" kern="1200">
                          <a:solidFill>
                            <a:schemeClr val="bg1"/>
                          </a:solidFill>
                          <a:effectLst/>
                          <a:latin typeface="+mj-lt"/>
                          <a:ea typeface="+mn-ea"/>
                          <a:cs typeface="+mn-cs"/>
                        </a:rPr>
                        <a:t>Lesson 2</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gridSpan="4">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Start with adjacent service (water) to build trust before cross-selling energy services</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81570303"/>
                  </a:ext>
                </a:extLst>
              </a:tr>
              <a:tr h="600225">
                <a:tc rowSpan="2">
                  <a:txBody>
                    <a:bodyPr/>
                    <a:lstStyle/>
                    <a:p>
                      <a:pPr marL="0" lvl="0" indent="0" algn="ctr">
                        <a:lnSpc>
                          <a:spcPct val="100000"/>
                        </a:lnSpc>
                        <a:spcBef>
                          <a:spcPts val="0"/>
                        </a:spcBef>
                        <a:spcAft>
                          <a:spcPts val="0"/>
                        </a:spcAft>
                        <a:buNone/>
                      </a:pPr>
                      <a:r>
                        <a:rPr kumimoji="1" lang="en-US" altLang="ja-JP" sz="1400" kern="1200">
                          <a:solidFill>
                            <a:schemeClr val="bg1"/>
                          </a:solidFill>
                          <a:effectLst/>
                          <a:latin typeface="+mj-lt"/>
                          <a:ea typeface="+mn-ea"/>
                          <a:cs typeface="+mn-cs"/>
                        </a:rPr>
                        <a:t>Lesson 3</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219075" indent="-219075">
                        <a:buSzPct val="100000"/>
                        <a:buFont typeface="Wingdings"/>
                        <a:buChar char="n"/>
                        <a:defRPr/>
                      </a:pPr>
                      <a:endParaRPr kumimoji="1" lang="ja-JP" sz="1400" b="0" i="0" u="none" strike="noStrike" kern="1200" noProof="0">
                        <a:solidFill>
                          <a:schemeClr val="tx1"/>
                        </a:solidFill>
                        <a:effectLst/>
                        <a:latin typeface="+mj-lt"/>
                        <a:ea typeface="+mj-ea"/>
                        <a:cs typeface="+mn-cs"/>
                      </a:endParaRP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38100" cap="flat" cmpd="sng" algn="ctr">
                      <a:noFill/>
                      <a:prstDash val="solid"/>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endParaRPr kumimoji="1" lang="en-US" altLang="ja-JP" sz="1400" b="0" i="0" u="none" strike="noStrike" kern="1200" noProof="0">
                        <a:solidFill>
                          <a:schemeClr val="tx1"/>
                        </a:solidFill>
                        <a:effectLst/>
                        <a:latin typeface="+mj-lt"/>
                        <a:ea typeface="+mj-ea"/>
                        <a:cs typeface="+mn-cs"/>
                      </a:endParaRP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38100" cap="flat" cmpd="sng" algn="ctr">
                      <a:noFill/>
                      <a:prstDash val="solid"/>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endParaRPr kumimoji="1" lang="ja-JP" sz="1400" b="0" i="0" u="none" strike="noStrike" kern="1200" noProof="0">
                        <a:solidFill>
                          <a:schemeClr val="tx1"/>
                        </a:solidFill>
                        <a:effectLst/>
                        <a:latin typeface="+mj-lt"/>
                        <a:ea typeface="+mj-ea"/>
                        <a:cs typeface="+mn-cs"/>
                      </a:endParaRP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38100" cap="flat" cmpd="sng" algn="ctr">
                      <a:noFill/>
                      <a:prstDash val="solid"/>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endParaRPr lang="en-US" sz="1400" b="0">
                        <a:solidFill>
                          <a:schemeClr val="tx1"/>
                        </a:solidFill>
                        <a:latin typeface="+mj-lt"/>
                        <a:ea typeface="+mn-lt"/>
                        <a:cs typeface="+mn-lt"/>
                      </a:endParaRPr>
                    </a:p>
                    <a:p>
                      <a:pPr marL="219075" indent="-219075">
                        <a:buSzPct val="100000"/>
                        <a:buFont typeface="Wingdings"/>
                        <a:buChar char="n"/>
                        <a:defRPr/>
                      </a:pPr>
                      <a:endParaRPr lang="en-US" sz="1400" b="0">
                        <a:solidFill>
                          <a:schemeClr val="tx1"/>
                        </a:solidFill>
                        <a:latin typeface="+mj-lt"/>
                        <a:ea typeface="+mn-lt"/>
                        <a:cs typeface="+mn-lt"/>
                      </a:endParaRPr>
                    </a:p>
                  </a:txBody>
                  <a:tcPr marL="36000" marR="36000" marT="36000">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38100" cap="flat" cmpd="sng" algn="ctr">
                      <a:noFill/>
                      <a:prstDash val="solid"/>
                      <a:round/>
                      <a:headEnd type="none" w="med" len="med"/>
                      <a:tailEnd type="none" w="med" len="med"/>
                    </a:lnB>
                    <a:lnTlToBr w="0">
                      <a:noFill/>
                    </a:lnTlToBr>
                    <a:lnBlToTr w="0">
                      <a:noFill/>
                    </a:lnBlToTr>
                    <a:noFill/>
                  </a:tcPr>
                </a:tc>
                <a:extLst>
                  <a:ext uri="{0D108BD9-81ED-4DB2-BD59-A6C34878D82A}">
                    <a16:rowId xmlns:a16="http://schemas.microsoft.com/office/drawing/2014/main" val="3438198545"/>
                  </a:ext>
                </a:extLst>
              </a:tr>
              <a:tr h="2111484">
                <a:tc vMerge="1">
                  <a:txBody>
                    <a:bodyPr/>
                    <a:lstStyle/>
                    <a:p>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Government contracts provide stable base revenue but private sector delivers higher margins</a:t>
                      </a:r>
                      <a:r>
                        <a:rPr lang="en-US" sz="1400">
                          <a:sym typeface="Wingdings"/>
                        </a:rPr>
                        <a:t>Applicability: Demonstrates acquisition-led entry can accelerate market access; local talent retention critical for relationship-driven Thai market</a:t>
                      </a:r>
                    </a:p>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
                      </a:r>
                    </a:p>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
                      </a:r>
                      <a:endParaRPr kumimoji="1" lang="ja-JP" sz="1400" b="0" i="0" u="none" strike="noStrike" kern="1200" noProof="0">
                        <a:solidFill>
                          <a:schemeClr val="tx1"/>
                        </a:solidFill>
                        <a:effectLst/>
                        <a:latin typeface="+mj-lt"/>
                        <a:ea typeface="+mj-ea"/>
                        <a:cs typeface="+mn-cs"/>
                      </a:endParaRP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
                      </a:r>
                    </a:p>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
                      </a:r>
                    </a:p>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
                      </a: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
                      </a:r>
                    </a:p>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
                      </a:r>
                      <a:r>
                        <a:rPr lang="en-US" sz="1400">
                          <a:sym typeface="Wingdings"/>
                        </a:rPr>
                        <a:t/>
                      </a:r>
                      <a:r>
                        <a:rPr kumimoji="1" lang="en-US" altLang="ja-JP" sz="1400" b="0" i="0" u="none" strike="noStrike" kern="1200" noProof="0">
                          <a:solidFill>
                            <a:schemeClr val="tx1"/>
                          </a:solidFill>
                          <a:effectLst/>
                          <a:latin typeface="+mj-lt"/>
                          <a:ea typeface="+mj-ea"/>
                          <a:cs typeface="+mn-cs"/>
                        </a:rPr>
                        <a:t/>
                      </a:r>
                      <a:endParaRPr kumimoji="1" lang="ja-JP" sz="1400" b="0" i="0" u="none" strike="noStrike" kern="1200" noProof="0">
                        <a:solidFill>
                          <a:schemeClr val="tx1"/>
                        </a:solidFill>
                        <a:effectLst/>
                        <a:latin typeface="+mj-lt"/>
                        <a:ea typeface="+mj-ea"/>
                        <a:cs typeface="+mn-cs"/>
                      </a:endParaRP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r>
                        <a:rPr lang="en-US" sz="1400" b="0">
                          <a:solidFill>
                            <a:schemeClr val="tx1"/>
                          </a:solidFill>
                          <a:latin typeface="+mj-lt"/>
                          <a:ea typeface="+mn-lt"/>
                          <a:cs typeface="+mn-lt"/>
                        </a:rPr>
                        <a:t/>
                      </a:r>
                    </a:p>
                    <a:p>
                      <a:pPr marL="219075" indent="-219075">
                        <a:buSzPct val="100000"/>
                        <a:buFont typeface="Wingdings"/>
                        <a:buChar char="n"/>
                        <a:defRPr/>
                      </a:pPr>
                      <a:r>
                        <a:rPr lang="en-US" sz="1400" b="0">
                          <a:solidFill>
                            <a:schemeClr val="tx1"/>
                          </a:solidFill>
                          <a:latin typeface="+mj-lt"/>
                          <a:ea typeface="+mn-lt"/>
                          <a:cs typeface="+mn-lt"/>
                        </a:rPr>
                        <a:t/>
                      </a:r>
                    </a:p>
                  </a:txBody>
                  <a:tcPr marL="36000" marR="36000" marT="36000">
                    <a:lnL w="38099" cap="flat" cmpd="sng" algn="ctr">
                      <a:solidFill>
                        <a:schemeClr val="bg1"/>
                      </a:solidFill>
                      <a:prstDash val="solid"/>
                      <a:round/>
                      <a:headEnd type="none" w="med" len="med"/>
                      <a:tailEnd type="none" w="med" len="med"/>
                    </a:lnL>
                    <a:lnR w="38099">
                      <a:solidFill>
                        <a:schemeClr val="bg1"/>
                      </a:solidFill>
                    </a:lnR>
                    <a:lnT w="38100" cap="flat" cmpd="sng" algn="ctr">
                      <a:no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476642664"/>
                  </a:ext>
                </a:extLst>
              </a:tr>
              <a:tr h="509920">
                <a:tc>
                  <a:txBody>
                    <a:bodyPr/>
                    <a:lstStyle/>
                    <a:p>
                      <a:pPr marL="0" lvl="0" indent="0" algn="ctr">
                        <a:lnSpc>
                          <a:spcPct val="100000"/>
                        </a:lnSpc>
                        <a:spcBef>
                          <a:spcPts val="0"/>
                        </a:spcBef>
                        <a:spcAft>
                          <a:spcPts val="0"/>
                        </a:spcAft>
                        <a:buNone/>
                      </a:pPr>
                      <a:r>
                        <a:rPr kumimoji="1" lang="en-US" altLang="ja-JP" sz="1400" kern="1200">
                          <a:solidFill>
                            <a:schemeClr val="bg1"/>
                          </a:solidFill>
                          <a:effectLst/>
                          <a:latin typeface="+mj-lt"/>
                          <a:ea typeface="+mn-ea"/>
                          <a:cs typeface="+mn-cs"/>
                        </a:rPr>
                        <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gridSpan="4">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
                      </a:r>
                      <a:r>
                        <a:rPr kumimoji="1" lang="en-US" altLang="ja-JP" sz="1400" b="0" i="0" u="none" strike="noStrike" kern="1200" cap="none" spc="0" normalizeH="0" baseline="0" noProof="0" err="1">
                          <a:ln>
                            <a:noFill/>
                          </a:ln>
                          <a:solidFill>
                            <a:prstClr val="black"/>
                          </a:solidFill>
                          <a:effectLst/>
                          <a:uLnTx/>
                          <a:uFillTx/>
                          <a:latin typeface="+mn-lt"/>
                          <a:ea typeface="+mn-ea"/>
                          <a:cs typeface="+mn-cs"/>
                        </a:rPr>
                        <a:t/>
                      </a:r>
                      <a:r>
                        <a:rPr kumimoji="1" lang="en-US" altLang="ja-JP" sz="1400" b="0" i="0" u="none" strike="noStrike" kern="1200" cap="none" spc="0" normalizeH="0" baseline="0" noProof="0">
                          <a:ln>
                            <a:noFill/>
                          </a:ln>
                          <a:solidFill>
                            <a:prstClr val="black"/>
                          </a:solidFill>
                          <a:effectLst/>
                          <a:uLnTx/>
                          <a:uFillTx/>
                          <a:latin typeface="+mn-lt"/>
                          <a:ea typeface="+mn-ea"/>
                          <a:cs typeface="+mn-c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25922824"/>
                  </a:ext>
                </a:extLst>
              </a:tr>
            </a:tbl>
          </a:graphicData>
        </a:graphic>
      </p:graphicFrame>
      <p:sp>
        <p:nvSpPr>
          <p:cNvPr id="16" name="AutoShape 22">
            <a:extLst>
              <a:ext uri="{FF2B5EF4-FFF2-40B4-BE49-F238E27FC236}">
                <a16:creationId xmlns:a16="http://schemas.microsoft.com/office/drawing/2014/main" id="{8F44BA11-D599-FDD6-1D51-7429199BFE42}"/>
              </a:ext>
            </a:extLst>
          </p:cNvPr>
          <p:cNvSpPr>
            <a:spLocks noChangeArrowheads="1"/>
          </p:cNvSpPr>
          <p:nvPr/>
        </p:nvSpPr>
        <p:spPr bwMode="auto">
          <a:xfrm>
            <a:off x="9069803" y="2933616"/>
            <a:ext cx="2682000" cy="481979"/>
          </a:xfrm>
          <a:prstGeom prst="homePlate">
            <a:avLst>
              <a:gd name="adj" fmla="val 24229"/>
            </a:avLst>
          </a:prstGeom>
          <a:solidFill>
            <a:schemeClr val="accent1">
              <a:lumMod val="75000"/>
            </a:schemeClr>
          </a:solidFill>
          <a:ln w="38100">
            <a:solidFill>
              <a:schemeClr val="bg1"/>
            </a:solidFill>
            <a:miter lim="800000"/>
            <a:headEnd/>
            <a:tailEnd/>
          </a:ln>
          <a:effectLst/>
        </p:spPr>
        <p:txBody>
          <a:bodyPr lIns="36000" tIns="0" rIns="36000" bIns="0" anchor="ctr"/>
          <a:lstStyle/>
          <a:p>
            <a:pPr marL="91440" lvl="1"/>
            <a:r>
              <a:rPr lang="en-US" altLang="ja-JP" sz="1400">
                <a:solidFill>
                  <a:schemeClr val="bg1"/>
                </a:solidFill>
                <a:ea typeface="+mn-lt"/>
                <a:cs typeface="+mn-lt"/>
              </a:rPr>
              <a:t/>
            </a:r>
            <a:endParaRPr lang="en-US" altLang="ja-JP">
              <a:solidFill>
                <a:schemeClr val="bg1"/>
              </a:solidFill>
            </a:endParaRPr>
          </a:p>
        </p:txBody>
      </p:sp>
      <p:sp>
        <p:nvSpPr>
          <p:cNvPr id="18" name="AutoShape 22">
            <a:extLst>
              <a:ext uri="{FF2B5EF4-FFF2-40B4-BE49-F238E27FC236}">
                <a16:creationId xmlns:a16="http://schemas.microsoft.com/office/drawing/2014/main" id="{9431E6F2-6D83-FFC2-F616-CDC0B65A86CC}"/>
              </a:ext>
            </a:extLst>
          </p:cNvPr>
          <p:cNvSpPr>
            <a:spLocks noChangeArrowheads="1"/>
          </p:cNvSpPr>
          <p:nvPr/>
        </p:nvSpPr>
        <p:spPr bwMode="auto">
          <a:xfrm>
            <a:off x="6483680" y="2933616"/>
            <a:ext cx="2682000" cy="481979"/>
          </a:xfrm>
          <a:prstGeom prst="homePlate">
            <a:avLst>
              <a:gd name="adj" fmla="val 24229"/>
            </a:avLst>
          </a:prstGeom>
          <a:solidFill>
            <a:schemeClr val="accent1">
              <a:lumMod val="75000"/>
            </a:schemeClr>
          </a:solidFill>
          <a:ln w="38100">
            <a:solidFill>
              <a:schemeClr val="bg1"/>
            </a:solidFill>
            <a:miter lim="800000"/>
            <a:headEnd/>
            <a:tailEnd/>
          </a:ln>
          <a:effectLst/>
        </p:spPr>
        <p:txBody>
          <a:bodyPr lIns="36000" tIns="0" rIns="36000" bIns="0" anchor="ctr"/>
          <a:lstStyle/>
          <a:p>
            <a:pPr marL="91440" lvl="1"/>
            <a:r>
              <a:rPr lang="en-US" altLang="ja-JP" sz="1400">
                <a:solidFill>
                  <a:schemeClr val="bg1"/>
                </a:solidFill>
                <a:ea typeface="+mn-lt"/>
                <a:cs typeface="+mn-lt"/>
              </a:rPr>
              <a:t/>
            </a:r>
            <a:endParaRPr lang="en-US" altLang="ja-JP">
              <a:solidFill>
                <a:schemeClr val="bg1"/>
              </a:solidFill>
            </a:endParaRPr>
          </a:p>
        </p:txBody>
      </p:sp>
      <p:sp>
        <p:nvSpPr>
          <p:cNvPr id="27" name="AutoShape 22">
            <a:extLst>
              <a:ext uri="{FF2B5EF4-FFF2-40B4-BE49-F238E27FC236}">
                <a16:creationId xmlns:a16="http://schemas.microsoft.com/office/drawing/2014/main" id="{95205CA5-660B-FF58-825B-31488933A31D}"/>
              </a:ext>
            </a:extLst>
          </p:cNvPr>
          <p:cNvSpPr>
            <a:spLocks noChangeArrowheads="1"/>
          </p:cNvSpPr>
          <p:nvPr/>
        </p:nvSpPr>
        <p:spPr bwMode="auto">
          <a:xfrm>
            <a:off x="3897558" y="2933616"/>
            <a:ext cx="2682000" cy="481979"/>
          </a:xfrm>
          <a:prstGeom prst="homePlate">
            <a:avLst>
              <a:gd name="adj" fmla="val 24229"/>
            </a:avLst>
          </a:prstGeom>
          <a:solidFill>
            <a:schemeClr val="accent1">
              <a:lumMod val="75000"/>
            </a:schemeClr>
          </a:solidFill>
          <a:ln w="38100">
            <a:solidFill>
              <a:schemeClr val="bg1"/>
            </a:solidFill>
            <a:miter lim="800000"/>
            <a:headEnd/>
            <a:tailEnd/>
          </a:ln>
          <a:effectLst/>
        </p:spPr>
        <p:txBody>
          <a:bodyPr lIns="36000" tIns="0" rIns="36000" bIns="0" anchor="ctr"/>
          <a:lstStyle/>
          <a:p>
            <a:pPr marL="91440" lvl="1"/>
            <a:r>
              <a:rPr lang="en-US" altLang="ja-JP" sz="1400">
                <a:solidFill>
                  <a:schemeClr val="bg1"/>
                </a:solidFill>
                <a:ea typeface="+mn-lt"/>
                <a:cs typeface="+mn-lt"/>
              </a:rPr>
              <a:t/>
            </a:r>
            <a:endParaRPr lang="en-US" altLang="ja-JP">
              <a:solidFill>
                <a:schemeClr val="bg1"/>
              </a:solidFill>
            </a:endParaRPr>
          </a:p>
        </p:txBody>
      </p:sp>
      <p:sp>
        <p:nvSpPr>
          <p:cNvPr id="28" name="AutoShape 22">
            <a:extLst>
              <a:ext uri="{FF2B5EF4-FFF2-40B4-BE49-F238E27FC236}">
                <a16:creationId xmlns:a16="http://schemas.microsoft.com/office/drawing/2014/main" id="{8DBF6228-F85C-0F0A-D1CC-9D21ED03ACA4}"/>
              </a:ext>
            </a:extLst>
          </p:cNvPr>
          <p:cNvSpPr>
            <a:spLocks noChangeArrowheads="1"/>
          </p:cNvSpPr>
          <p:nvPr/>
        </p:nvSpPr>
        <p:spPr bwMode="auto">
          <a:xfrm>
            <a:off x="1311436" y="2933616"/>
            <a:ext cx="2682000" cy="481979"/>
          </a:xfrm>
          <a:prstGeom prst="homePlate">
            <a:avLst>
              <a:gd name="adj" fmla="val 24229"/>
            </a:avLst>
          </a:prstGeom>
          <a:solidFill>
            <a:schemeClr val="accent1">
              <a:lumMod val="75000"/>
            </a:schemeClr>
          </a:solidFill>
          <a:ln w="38100">
            <a:solidFill>
              <a:schemeClr val="bg1"/>
            </a:solidFill>
            <a:miter lim="800000"/>
            <a:headEnd/>
            <a:tailEnd/>
          </a:ln>
          <a:effectLst/>
        </p:spPr>
        <p:txBody>
          <a:bodyPr lIns="36000" tIns="0" rIns="36000" bIns="0" anchor="ctr"/>
          <a:lstStyle/>
          <a:p>
            <a:pPr marL="91440" lvl="1"/>
            <a:r>
              <a:rPr lang="en-US" altLang="ja-JP" sz="1400">
                <a:solidFill>
                  <a:schemeClr val="bg1"/>
                </a:solidFill>
                <a:ea typeface="+mn-lt"/>
                <a:cs typeface="+mn-lt"/>
              </a:rPr>
              <a:t/>
            </a:r>
            <a:endParaRPr lang="en-US" altLang="ja-JP">
              <a:solidFill>
                <a:schemeClr val="bg1"/>
              </a:solidFill>
            </a:endParaRPr>
          </a:p>
        </p:txBody>
      </p:sp>
    </p:spTree>
    <p:extLst>
      <p:ext uri="{BB962C8B-B14F-4D97-AF65-F5344CB8AC3E}">
        <p14:creationId xmlns:p14="http://schemas.microsoft.com/office/powerpoint/2010/main" val="3791371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BECB9-F480-95A2-F6F7-F479AEDF85B8}"/>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C70F4BB-124A-A0AE-C14B-E3CB494DEF94}"/>
              </a:ext>
            </a:extLst>
          </p:cNvPr>
          <p:cNvGraphicFramePr>
            <a:graphicFrameLocks noGrp="1"/>
          </p:cNvGraphicFramePr>
          <p:nvPr>
            <p:extLst>
              <p:ext uri="{D42A27DB-BD31-4B8C-83A1-F6EECF244321}">
                <p14:modId xmlns:p14="http://schemas.microsoft.com/office/powerpoint/2010/main" val="1805133886"/>
              </p:ext>
            </p:extLst>
          </p:nvPr>
        </p:nvGraphicFramePr>
        <p:xfrm>
          <a:off x="335280" y="1341437"/>
          <a:ext cx="11521758" cy="4751384"/>
        </p:xfrm>
        <a:graphic>
          <a:graphicData uri="http://schemas.openxmlformats.org/drawingml/2006/table">
            <a:tbl>
              <a:tblPr/>
              <a:tblGrid>
                <a:gridCol w="1217215">
                  <a:extLst>
                    <a:ext uri="{9D8B030D-6E8A-4147-A177-3AD203B41FA5}">
                      <a16:colId xmlns:a16="http://schemas.microsoft.com/office/drawing/2014/main" val="3702341498"/>
                    </a:ext>
                  </a:extLst>
                </a:gridCol>
                <a:gridCol w="978192">
                  <a:extLst>
                    <a:ext uri="{9D8B030D-6E8A-4147-A177-3AD203B41FA5}">
                      <a16:colId xmlns:a16="http://schemas.microsoft.com/office/drawing/2014/main" val="2287175336"/>
                    </a:ext>
                  </a:extLst>
                </a:gridCol>
                <a:gridCol w="978192">
                  <a:extLst>
                    <a:ext uri="{9D8B030D-6E8A-4147-A177-3AD203B41FA5}">
                      <a16:colId xmlns:a16="http://schemas.microsoft.com/office/drawing/2014/main" val="1447588822"/>
                    </a:ext>
                  </a:extLst>
                </a:gridCol>
                <a:gridCol w="978192">
                  <a:extLst>
                    <a:ext uri="{9D8B030D-6E8A-4147-A177-3AD203B41FA5}">
                      <a16:colId xmlns:a16="http://schemas.microsoft.com/office/drawing/2014/main" val="2175933245"/>
                    </a:ext>
                  </a:extLst>
                </a:gridCol>
                <a:gridCol w="1504655">
                  <a:extLst>
                    <a:ext uri="{9D8B030D-6E8A-4147-A177-3AD203B41FA5}">
                      <a16:colId xmlns:a16="http://schemas.microsoft.com/office/drawing/2014/main" val="2876008597"/>
                    </a:ext>
                  </a:extLst>
                </a:gridCol>
                <a:gridCol w="2412374">
                  <a:extLst>
                    <a:ext uri="{9D8B030D-6E8A-4147-A177-3AD203B41FA5}">
                      <a16:colId xmlns:a16="http://schemas.microsoft.com/office/drawing/2014/main" val="842565704"/>
                    </a:ext>
                  </a:extLst>
                </a:gridCol>
                <a:gridCol w="795649">
                  <a:extLst>
                    <a:ext uri="{9D8B030D-6E8A-4147-A177-3AD203B41FA5}">
                      <a16:colId xmlns:a16="http://schemas.microsoft.com/office/drawing/2014/main" val="2244637599"/>
                    </a:ext>
                  </a:extLst>
                </a:gridCol>
                <a:gridCol w="2657289">
                  <a:extLst>
                    <a:ext uri="{9D8B030D-6E8A-4147-A177-3AD203B41FA5}">
                      <a16:colId xmlns:a16="http://schemas.microsoft.com/office/drawing/2014/main" val="4212092130"/>
                    </a:ext>
                  </a:extLst>
                </a:gridCol>
              </a:tblGrid>
              <a:tr h="431944">
                <a:tc>
                  <a:txBody>
                    <a:bodyPr/>
                    <a:lstStyle/>
                    <a:p>
                      <a:pPr algn="ctr"/>
                      <a:r>
                        <a:rPr lang="en-US" sz="1400">
                          <a:solidFill>
                            <a:schemeClr val="bg1"/>
                          </a:solidFill>
                          <a:latin typeface="+mj-lt"/>
                        </a:rPr>
                        <a:t>Thailand - M&amp;A Activity</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8-12x EBITDA for ESCO companies; 6-8x for traditional energy contractors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Source: YCP Analysis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Recent Transactions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Year</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Buyer</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Target</a:t>
                      </a:r>
                    </a:p>
                    <a:p>
                      <a:pPr marL="0" lvl="0" indent="0" algn="ctr">
                        <a:lnSpc>
                          <a:spcPct val="100000"/>
                        </a:lnSpc>
                        <a:spcBef>
                          <a:spcPts val="0"/>
                        </a:spcBef>
                        <a:spcAft>
                          <a:spcPts val="0"/>
                        </a:spcAft>
                        <a:buNone/>
                      </a:pPr>
                      <a:r>
                        <a:rPr kumimoji="1" lang="en-US" sz="1400">
                          <a:solidFill>
                            <a:schemeClr val="bg1"/>
                          </a:solidFill>
                          <a:latin typeface="+mj-lt"/>
                        </a:rPr>
                        <a:t>Value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GB" sz="1400" b="0" i="0" u="none" strike="noStrike" noProof="0">
                          <a:solidFill>
                            <a:schemeClr val="bg1"/>
                          </a:solidFill>
                          <a:latin typeface="+mj-lt"/>
                        </a:rPr>
                        <a:t>Rationale</a:t>
                      </a:r>
                      <a:endParaRPr kumimoji="1" lang="en-US" sz="1400">
                        <a:solidFill>
                          <a:schemeClr val="bg1"/>
                        </a:solidFill>
                        <a:latin typeface="+mj-lt"/>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extLst>
                  <a:ext uri="{0D108BD9-81ED-4DB2-BD59-A6C34878D82A}">
                    <a16:rowId xmlns:a16="http://schemas.microsoft.com/office/drawing/2014/main" val="2814380367"/>
                  </a:ext>
                </a:extLst>
              </a:tr>
              <a:tr h="431944">
                <a:tc rowSpan="3">
                  <a:txBody>
                    <a:bodyPr/>
                    <a:lstStyle/>
                    <a:p>
                      <a:pPr lvl="0" algn="l">
                        <a:lnSpc>
                          <a:spcPct val="100000"/>
                        </a:lnSpc>
                        <a:spcBef>
                          <a:spcPts val="0"/>
                        </a:spcBef>
                        <a:spcAft>
                          <a:spcPts val="0"/>
                        </a:spcAft>
                        <a:buNone/>
                      </a:pPr>
                      <a:r>
                        <a:rPr lang="en-US" sz="1400" b="0" i="0" u="none" strike="noStrike" noProof="0">
                          <a:solidFill>
                            <a:schemeClr val="tx1"/>
                          </a:solidFill>
                          <a:effectLst/>
                          <a:latin typeface="+mj-lt"/>
                        </a:rPr>
                        <a:t>BCPG PCL</a:t>
                      </a:r>
                      <a:endParaRPr lang="en-US" sz="1400">
                        <a:solidFill>
                          <a:schemeClr val="tx1"/>
                        </a:solidFill>
                        <a:latin typeface="+mj-lt"/>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2016</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Thai Solar Energy</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THB 2.8B</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Vertical integration into ESCO services</a:t>
                      </a:r>
                      <a:r>
                        <a:rPr kumimoji="1" lang="en-US" sz="1400" b="0" i="0" u="none" strike="noStrike" kern="1200" cap="none" spc="0" normalizeH="0" baseline="0" noProof="0" err="1">
                          <a:ln>
                            <a:noFill/>
                          </a:ln>
                          <a:solidFill>
                            <a:prstClr val="black"/>
                          </a:solidFill>
                          <a:effectLst/>
                          <a:uLnTx/>
                          <a:uFillTx/>
                          <a:latin typeface="+mj-lt"/>
                          <a:ea typeface="Yu mincho"/>
                          <a:cs typeface="+mn-cs"/>
                          <a:sym typeface="Wingdings"/>
                        </a:rPr>
                        <a:t>Gulf Energy</a:t>
                      </a: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n-lt"/>
                          <a:ea typeface="+mn-ea"/>
                          <a:cs typeface="+mn-cs"/>
                          <a:sym typeface="Wingdings"/>
                        </a:rPr>
                        <a:t>Energy Pro (ESCO)</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THB 1.5B</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Expand downstream energy management</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239266436"/>
                  </a:ext>
                </a:extLst>
              </a:tr>
              <a:tr h="431944">
                <a:tc v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2017</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Ratch Group</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Smart Grid Solutions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THB 950M</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Grid modernization capabilities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Potential Acquisition Targets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Company</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767892759"/>
                  </a:ext>
                </a:extLst>
              </a:tr>
              <a:tr h="431944">
                <a:tc vMerge="1">
                  <a:txBody>
                    <a:bodyPr/>
                    <a:lstStyle/>
                    <a:p>
                      <a:pPr lvl="0" algn="l">
                        <a:lnSpc>
                          <a:spcPct val="100000"/>
                        </a:lnSpc>
                        <a:spcBef>
                          <a:spcPts val="0"/>
                        </a:spcBef>
                        <a:spcAft>
                          <a:spcPts val="0"/>
                        </a:spcAft>
                        <a:buNone/>
                      </a:pPr>
                      <a:endParaRPr lang="en-US" sz="1400">
                        <a:solidFill>
                          <a:schemeClr val="tx1"/>
                        </a:solidFill>
                        <a:latin typeface="+mj-lt"/>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2022</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Est. Value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Timing</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Thai Energy Conservation</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THB 800M-1.2B</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Largest independent ESCO with government contract portfolio</a:t>
                      </a:r>
                      <a:r>
                        <a:rPr lang="en-US" sz="1400" b="0" baseline="30000">
                          <a:solidFill>
                            <a:schemeClr val="tx1"/>
                          </a:solidFill>
                          <a:latin typeface="Segoe UI" panose="020B0502040204020203" pitchFamily="34" charset="0"/>
                          <a:cs typeface="Segoe UI" panose="020B0502040204020203" pitchFamily="34" charset="0"/>
                        </a:rPr>
                        <a:t>1</a:t>
                      </a: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2025-2026 - founder approaching retirement</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142858034"/>
                  </a:ext>
                </a:extLst>
              </a:tr>
              <a:tr h="431944">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kern="1200">
                          <a:solidFill>
                            <a:schemeClr val="tx1"/>
                          </a:solidFill>
                          <a:effectLst/>
                          <a:latin typeface="+mj-lt"/>
                          <a:ea typeface="+mn-ea"/>
                          <a:cs typeface="+mn-cs"/>
                        </a:rPr>
                        <a:t>Green Building Solutions</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lvl="0" algn="r">
                        <a:lnSpc>
                          <a:spcPct val="100000"/>
                        </a:lnSpc>
                        <a:spcBef>
                          <a:spcPts val="0"/>
                        </a:spcBef>
                        <a:spcAft>
                          <a:spcPts val="0"/>
                        </a:spcAft>
                        <a:buNone/>
                      </a:pPr>
                      <a:r>
                        <a:rPr lang="en-US" sz="1400" b="0">
                          <a:latin typeface="+mj-lt"/>
                        </a:rPr>
                        <a:t>2019</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THB 400-600M</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Leading commercial building ESCO with smart building IP</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2025 - Series B fundraising expected</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a:ln>
                            <a:noFill/>
                          </a:ln>
                          <a:solidFill>
                            <a:prstClr val="black"/>
                          </a:solidFill>
                          <a:effectLst/>
                          <a:uLnTx/>
                          <a:uFillTx/>
                          <a:latin typeface="+mj-lt"/>
                          <a:ea typeface="Yu mincho"/>
                          <a:cs typeface="+mn-cs"/>
                        </a:rPr>
                        <a:t>EcoTech Industries</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THB 600-900M</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i="0" u="none" strike="noStrike" noProof="0">
                          <a:latin typeface="+mj-lt"/>
                        </a:rPr>
                        <a:t>Industrial process optimization specialist with proprietary monitoring tech</a:t>
                      </a:r>
                      <a:endParaRPr lang="en-US" sz="1400" b="0">
                        <a:latin typeface="+mj-lt"/>
                      </a:endParaRP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475463921"/>
                  </a:ext>
                </a:extLst>
              </a:tr>
              <a:tr h="431944">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lvl="0" algn="r">
                        <a:lnSpc>
                          <a:spcPct val="100000"/>
                        </a:lnSpc>
                        <a:spcBef>
                          <a:spcPts val="0"/>
                        </a:spcBef>
                        <a:spcAft>
                          <a:spcPts val="0"/>
                        </a:spcAft>
                        <a:buNone/>
                      </a:pPr>
                      <a:r>
                        <a:rPr lang="en-US" sz="1400" b="0">
                          <a:latin typeface="+mj-lt"/>
                        </a:rPr>
                        <a:t>2021</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2026 - 3-year lock-up from last investment expiring</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M&amp;A Insights</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Multiples: 8-12x EBITDA for ESCO companies; 6-8x for traditional energy contractors | 3 recent deals identified | 3 potential targets</a:t>
                      </a:r>
                      <a:r>
                        <a:rPr lang="en-US" sz="1400" b="0" err="1">
                          <a:latin typeface="+mj-lt"/>
                        </a:rPr>
                        <a:t/>
                      </a:r>
                      <a:endParaRPr lang="en-US" sz="1400" b="0">
                        <a:latin typeface="+mj-lt"/>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a:ln>
                            <a:noFill/>
                          </a:ln>
                          <a:solidFill>
                            <a:prstClr val="black"/>
                          </a:solidFill>
                          <a:effectLst/>
                          <a:uLnTx/>
                          <a:uFillTx/>
                          <a:latin typeface="+mj-lt"/>
                          <a:ea typeface="Yu mincho"/>
                          <a:cs typeface="+mn-c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95039480"/>
                  </a:ext>
                </a:extLst>
              </a:tr>
              <a:tr h="431944">
                <a:tc>
                  <a:txBody>
                    <a:bodyPr/>
                    <a:lstStyle/>
                    <a:p>
                      <a:pPr marL="0" marR="0" lvl="0" indent="0" algn="l" rtl="0" eaLnBrk="1" fontAlgn="auto" latinLnBrk="0" hangingPunct="1">
                        <a:lnSpc>
                          <a:spcPct val="100000"/>
                        </a:lnSpc>
                        <a:spcBef>
                          <a:spcPts val="0"/>
                        </a:spcBef>
                        <a:spcAft>
                          <a:spcPts val="0"/>
                        </a:spcAft>
                        <a:buClrTx/>
                        <a:buSzTx/>
                        <a:buFontTx/>
                        <a:buNone/>
                      </a:pPr>
                      <a:r>
                        <a:rPr kumimoji="1" lang="en-US" altLang="ja-JP" sz="1400" kern="1200">
                          <a:solidFill>
                            <a:schemeClr val="tx1"/>
                          </a:solidFill>
                          <a:effectLst/>
                          <a:latin typeface="+mj-lt"/>
                          <a:ea typeface="+mn-ea"/>
                          <a:cs typeface="+mn-cs"/>
                        </a:rPr>
                        <a:t/>
                      </a: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2022</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281570303"/>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2020</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n-lt"/>
                          <a:ea typeface="+mn-ea"/>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476642664"/>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225922824"/>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sz="1400" b="0" i="0" u="none" strike="noStrike" kern="1200" noProof="0">
                        <a:solidFill>
                          <a:srgbClr val="242424"/>
                        </a:solidFill>
                        <a:effectLst/>
                        <a:latin typeface="+mj-lt"/>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1504609190"/>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733148707"/>
                  </a:ext>
                </a:extLst>
              </a:tr>
            </a:tbl>
          </a:graphicData>
        </a:graphic>
      </p:graphicFrame>
      <p:sp>
        <p:nvSpPr>
          <p:cNvPr id="9" name="Rectangle 8">
            <a:extLst>
              <a:ext uri="{FF2B5EF4-FFF2-40B4-BE49-F238E27FC236}">
                <a16:creationId xmlns:a16="http://schemas.microsoft.com/office/drawing/2014/main" id="{461ADD9E-6DE2-EB1B-AF6A-0785B7A73F37}"/>
              </a:ext>
            </a:extLst>
          </p:cNvPr>
          <p:cNvSpPr/>
          <p:nvPr/>
        </p:nvSpPr>
        <p:spPr>
          <a:xfrm>
            <a:off x="338069" y="6114409"/>
            <a:ext cx="11514415" cy="23082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r>
              <a:rPr lang="en-US" sz="1000">
                <a:solidFill>
                  <a:schemeClr val="tx1"/>
                </a:solidFill>
              </a:rPr>
              <a:t/>
            </a:r>
            <a:r>
              <a:rPr lang="en-US" sz="1000" baseline="30000">
                <a:solidFill>
                  <a:schemeClr val="tx1"/>
                </a:solidFill>
                <a:latin typeface="Segoe UI" panose="020B0502040204020203" pitchFamily="34" charset="0"/>
                <a:cs typeface="Segoe UI" panose="020B0502040204020203" pitchFamily="34" charset="0"/>
              </a:rPr>
              <a:t>1</a:t>
            </a:r>
            <a:r>
              <a:rPr lang="en-US" sz="1000">
                <a:solidFill>
                  <a:schemeClr val="tx1"/>
                </a:solidFill>
              </a:rPr>
              <a:t/>
            </a:r>
          </a:p>
          <a:p>
            <a:r>
              <a:rPr lang="en-US" sz="1000">
                <a:solidFill>
                  <a:schemeClr val="tx1"/>
                </a:solidFill>
              </a:rPr>
              <a:t/>
            </a:r>
            <a:r>
              <a:rPr lang="en-US" sz="1000" err="1">
                <a:solidFill>
                  <a:schemeClr val="tx1"/>
                </a:solidFill>
              </a:rPr>
              <a:t/>
            </a:r>
            <a:endParaRPr lang="en-US" sz="1000">
              <a:solidFill>
                <a:schemeClr val="tx1"/>
              </a:solidFill>
              <a:cs typeface="Segoe UI"/>
            </a:endParaRPr>
          </a:p>
        </p:txBody>
      </p:sp>
      <p:sp>
        <p:nvSpPr>
          <p:cNvPr id="3" name="Title 1">
            <a:extLst>
              <a:ext uri="{FF2B5EF4-FFF2-40B4-BE49-F238E27FC236}">
                <a16:creationId xmlns:a16="http://schemas.microsoft.com/office/drawing/2014/main" id="{FC2D2D8C-3193-223F-BDDD-CE95415B1CA2}"/>
              </a:ext>
            </a:extLst>
          </p:cNvPr>
          <p:cNvSpPr>
            <a:spLocks noGrp="1"/>
          </p:cNvSpPr>
          <p:nvPr>
            <p:ph type="title"/>
          </p:nvPr>
        </p:nvSpPr>
        <p:spPr>
          <a:xfrm>
            <a:off x="343673" y="44624"/>
            <a:ext cx="11508811" cy="831850"/>
          </a:xfrm>
        </p:spPr>
        <p:txBody>
          <a:bodyPr/>
          <a:lstStyle/>
          <a:p>
            <a:r>
              <a:rPr lang="en-US" sz="2000">
                <a:cs typeface="Segoe UI"/>
              </a:rPr>
              <a:t/>
            </a:r>
            <a:br>
              <a:rPr lang="en-US">
                <a:cs typeface="Segoe UI"/>
              </a:rPr>
            </a:br>
            <a:r>
              <a:rPr lang="en-US" sz="1600"/>
              <a:t/>
            </a:r>
            <a:endParaRPr lang="en-US" altLang="ja-JP">
              <a:cs typeface="Segoe UI"/>
            </a:endParaRPr>
          </a:p>
        </p:txBody>
      </p:sp>
      <p:sp>
        <p:nvSpPr>
          <p:cNvPr id="7" name="Rectangle 6">
            <a:extLst>
              <a:ext uri="{FF2B5EF4-FFF2-40B4-BE49-F238E27FC236}">
                <a16:creationId xmlns:a16="http://schemas.microsoft.com/office/drawing/2014/main" id="{F7CDBA8B-C630-9C51-B72D-0F5BCADB8861}"/>
              </a:ext>
            </a:extLst>
          </p:cNvPr>
          <p:cNvSpPr/>
          <p:nvPr/>
        </p:nvSpPr>
        <p:spPr>
          <a:xfrm>
            <a:off x="334963" y="3068054"/>
            <a:ext cx="11522075" cy="818146"/>
          </a:xfrm>
          <a:prstGeom prst="rect">
            <a:avLst/>
          </a:prstGeom>
          <a:no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
        <p:nvSpPr>
          <p:cNvPr id="13" name="Rectangle 12">
            <a:extLst>
              <a:ext uri="{FF2B5EF4-FFF2-40B4-BE49-F238E27FC236}">
                <a16:creationId xmlns:a16="http://schemas.microsoft.com/office/drawing/2014/main" id="{7BAA1F8D-2D66-D6A6-C6AD-A197D981468D}"/>
              </a:ext>
            </a:extLst>
          </p:cNvPr>
          <p:cNvSpPr/>
          <p:nvPr/>
        </p:nvSpPr>
        <p:spPr>
          <a:xfrm>
            <a:off x="330409" y="3942090"/>
            <a:ext cx="11522075" cy="421105"/>
          </a:xfrm>
          <a:prstGeom prst="rect">
            <a:avLst/>
          </a:prstGeom>
          <a:no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Tree>
    <p:extLst>
      <p:ext uri="{BB962C8B-B14F-4D97-AF65-F5344CB8AC3E}">
        <p14:creationId xmlns:p14="http://schemas.microsoft.com/office/powerpoint/2010/main" val="253350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45CFD-55BE-D7BA-A8CB-3794F9FA582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B9669B6-619D-3B29-5134-F512E51A0984}"/>
              </a:ext>
            </a:extLst>
          </p:cNvPr>
          <p:cNvSpPr>
            <a:spLocks noGrp="1"/>
          </p:cNvSpPr>
          <p:nvPr>
            <p:ph type="title"/>
          </p:nvPr>
        </p:nvSpPr>
        <p:spPr/>
        <p:txBody>
          <a:bodyPr/>
          <a:lstStyle/>
          <a:p>
            <a:r>
              <a:rPr lang="en-US">
                <a:latin typeface="+mj-lt"/>
              </a:rPr>
              <a:t>Table of Contents</a:t>
            </a:r>
            <a:endParaRPr lang="en-US">
              <a:latin typeface="+mj-lt"/>
              <a:ea typeface="Yu Gothic" panose="020B0400000000000000" pitchFamily="34" charset="-128"/>
            </a:endParaRPr>
          </a:p>
        </p:txBody>
      </p:sp>
      <p:graphicFrame>
        <p:nvGraphicFramePr>
          <p:cNvPr id="6" name="Table 5">
            <a:extLst>
              <a:ext uri="{FF2B5EF4-FFF2-40B4-BE49-F238E27FC236}">
                <a16:creationId xmlns:a16="http://schemas.microsoft.com/office/drawing/2014/main" id="{6F27B3EE-3026-A89C-AC40-A49A7DE2A55F}"/>
              </a:ext>
            </a:extLst>
          </p:cNvPr>
          <p:cNvGraphicFramePr>
            <a:graphicFrameLocks noGrp="1"/>
          </p:cNvGraphicFramePr>
          <p:nvPr>
            <p:extLst>
              <p:ext uri="{D42A27DB-BD31-4B8C-83A1-F6EECF244321}">
                <p14:modId xmlns:p14="http://schemas.microsoft.com/office/powerpoint/2010/main" val="4255855049"/>
              </p:ext>
            </p:extLst>
          </p:nvPr>
        </p:nvGraphicFramePr>
        <p:xfrm>
          <a:off x="343673" y="1371600"/>
          <a:ext cx="11508811" cy="2700000"/>
        </p:xfrm>
        <a:graphic>
          <a:graphicData uri="http://schemas.openxmlformats.org/drawingml/2006/table">
            <a:tbl>
              <a:tblPr>
                <a:tableStyleId>{5C22544A-7EE6-4342-B048-85BDC9FD1C3A}</a:tableStyleId>
              </a:tblPr>
              <a:tblGrid>
                <a:gridCol w="11508811">
                  <a:extLst>
                    <a:ext uri="{9D8B030D-6E8A-4147-A177-3AD203B41FA5}">
                      <a16:colId xmlns:a16="http://schemas.microsoft.com/office/drawing/2014/main" val="742313680"/>
                    </a:ext>
                  </a:extLst>
                </a:gridCol>
              </a:tblGrid>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Strategic Analysis</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498195017"/>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92608482"/>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284173034"/>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lang="en-US"/>
                        <a:t/>
                      </a:r>
                      <a:endPar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endParaRP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203114249"/>
                  </a:ext>
                </a:extLst>
              </a:tr>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29896070"/>
                  </a:ext>
                </a:extLst>
              </a:tr>
            </a:tbl>
          </a:graphicData>
        </a:graphic>
      </p:graphicFrame>
    </p:spTree>
    <p:extLst>
      <p:ext uri="{BB962C8B-B14F-4D97-AF65-F5344CB8AC3E}">
        <p14:creationId xmlns:p14="http://schemas.microsoft.com/office/powerpoint/2010/main" val="232704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01449-26AC-795B-E8EC-D13799A4D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2BA1F-4185-8386-99B2-EAFAC483C423}"/>
              </a:ext>
            </a:extLst>
          </p:cNvPr>
          <p:cNvSpPr>
            <a:spLocks noGrp="1"/>
          </p:cNvSpPr>
          <p:nvPr>
            <p:ph type="title"/>
          </p:nvPr>
        </p:nvSpPr>
        <p:spPr/>
        <p:txBody>
          <a:bodyPr/>
          <a:lstStyle/>
          <a:p>
            <a:r>
              <a:rPr lang="en-US"/>
              <a:t>Thailand - ESCO Deal Economics</a:t>
            </a:r>
            <a:br>
              <a:rPr lang="en-US"/>
            </a:br>
            <a:r>
              <a:rPr lang="en-US" sz="1600"/>
              <a:t>Average deal size THB 25M with 18-22% IRR; payback under 4 years makes Thailand among most attractive ESCO markets in ASEAN</a:t>
            </a:r>
            <a:endParaRPr lang="en-KH"/>
          </a:p>
        </p:txBody>
      </p:sp>
      <p:graphicFrame>
        <p:nvGraphicFramePr>
          <p:cNvPr id="3" name="Table 2">
            <a:extLst>
              <a:ext uri="{FF2B5EF4-FFF2-40B4-BE49-F238E27FC236}">
                <a16:creationId xmlns:a16="http://schemas.microsoft.com/office/drawing/2014/main" id="{BC0C59B9-B934-C5DF-3AF0-DE3D7C6341BE}"/>
              </a:ext>
            </a:extLst>
          </p:cNvPr>
          <p:cNvGraphicFramePr>
            <a:graphicFrameLocks noGrp="1"/>
          </p:cNvGraphicFramePr>
          <p:nvPr>
            <p:extLst>
              <p:ext uri="{D42A27DB-BD31-4B8C-83A1-F6EECF244321}">
                <p14:modId xmlns:p14="http://schemas.microsoft.com/office/powerpoint/2010/main" val="3924852641"/>
              </p:ext>
            </p:extLst>
          </p:nvPr>
        </p:nvGraphicFramePr>
        <p:xfrm>
          <a:off x="334963" y="1341437"/>
          <a:ext cx="11508811" cy="4751385"/>
        </p:xfrm>
        <a:graphic>
          <a:graphicData uri="http://schemas.openxmlformats.org/drawingml/2006/table">
            <a:tbl>
              <a:tblPr firstRow="1" bandRow="1">
                <a:tableStyleId>{5C22544A-7EE6-4342-B048-85BDC9FD1C3A}</a:tableStyleId>
              </a:tblPr>
              <a:tblGrid>
                <a:gridCol w="514891">
                  <a:extLst>
                    <a:ext uri="{9D8B030D-6E8A-4147-A177-3AD203B41FA5}">
                      <a16:colId xmlns:a16="http://schemas.microsoft.com/office/drawing/2014/main" val="3553870781"/>
                    </a:ext>
                  </a:extLst>
                </a:gridCol>
                <a:gridCol w="2043953">
                  <a:extLst>
                    <a:ext uri="{9D8B030D-6E8A-4147-A177-3AD203B41FA5}">
                      <a16:colId xmlns:a16="http://schemas.microsoft.com/office/drawing/2014/main" val="2260770571"/>
                    </a:ext>
                  </a:extLst>
                </a:gridCol>
                <a:gridCol w="8949967">
                  <a:extLst>
                    <a:ext uri="{9D8B030D-6E8A-4147-A177-3AD203B41FA5}">
                      <a16:colId xmlns:a16="http://schemas.microsoft.com/office/drawing/2014/main" val="2423449230"/>
                    </a:ext>
                  </a:extLst>
                </a:gridCol>
              </a:tblGrid>
              <a:tr h="950277">
                <a:tc>
                  <a:txBody>
                    <a:bodyPr/>
                    <a:lstStyle/>
                    <a:p>
                      <a:pPr marL="0" lvl="0" indent="0" algn="ctr">
                        <a:buNone/>
                      </a:pPr>
                      <a:r>
                        <a:rPr kumimoji="1" lang="en-US" sz="1400" b="0" i="0" u="none" strike="noStrike" kern="1200">
                          <a:solidFill>
                            <a:schemeClr val="tx1"/>
                          </a:solidFill>
                          <a:effectLst/>
                          <a:latin typeface="+mn-lt"/>
                          <a:ea typeface="+mn-ea"/>
                          <a:cs typeface="Segoe UI" panose="020B0502040204020203" pitchFamily="34" charset="0"/>
                          <a:hlinkClick r:id="rId2" action="ppaction://hlinksldjump"/>
                        </a:rPr>
                        <a:t>Source: YCP Analysis</a:t>
                      </a:r>
                      <a:endParaRPr kumimoji="1" lang="en-US" sz="1400" b="0" i="0" u="none" strike="noStrike" kern="1200">
                        <a:solidFill>
                          <a:schemeClr val="tx1"/>
                        </a:solidFill>
                        <a:effectLst/>
                        <a:latin typeface="+mn-lt"/>
                        <a:ea typeface="+mn-ea"/>
                        <a:cs typeface="Segoe UI" panose="020B0502040204020203" pitchFamily="34" charset="0"/>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lvl="0" indent="0" algn="l">
                        <a:buNone/>
                      </a:pPr>
                      <a:r>
                        <a:rPr lang="en-US" sz="1400" b="0">
                          <a:solidFill>
                            <a:schemeClr val="tx1"/>
                          </a:solidFill>
                        </a:rPr>
                        <a:t>Metric | Gross margin 35-42%, improving with scale</a:t>
                      </a:r>
                      <a:endParaRPr kumimoji="1" lang="en-US" sz="1400" b="0" i="0" u="none" strike="noStrike" kern="1200">
                        <a:solidFill>
                          <a:schemeClr val="tx1"/>
                        </a:solidFill>
                        <a:effectLst/>
                        <a:latin typeface="+mn-lt"/>
                        <a:ea typeface="+mn-ea"/>
                        <a:cs typeface="Segoe UI" panose="020B0502040204020203" pitchFamily="34" charset="0"/>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b="0">
                          <a:solidFill>
                            <a:schemeClr val="tx1"/>
                          </a:solidFill>
                          <a:effectLst/>
                        </a:rPr>
                        <a:t>Value | 18-22% | - Green bonds and sustainability-linked loans with 50-75 bps discount</a:t>
                      </a:r>
                      <a:endParaRPr kumimoji="1" lang="en-US" sz="1400" b="0" kern="1200">
                        <a:solidFill>
                          <a:schemeClr val="tx1"/>
                        </a:solidFill>
                        <a:latin typeface="+mj-lt"/>
                        <a:ea typeface="+mn-ea"/>
                        <a:cs typeface="+mn-c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238320570"/>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3" action="ppaction://hlinksldjump"/>
                        </a:rPr>
                        <a:t>Notes | Gross Margin</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Typical Deal Size</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a:t>THB 25M | Deal Economics</a:t>
                      </a: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036788812"/>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4" action="ppaction://hlinksldjump"/>
                        </a:rPr>
                        <a:t>Avg: THB 25M | Financing Options</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Segoe UI" panose="020B0502040204020203" pitchFamily="34" charset="0"/>
                          <a:cs typeface="Segoe UI" panose="020B0502040204020203" pitchFamily="34" charset="0"/>
                        </a:rPr>
                        <a:t>Contract Duration</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a:t>5-10 years | Avg Deal: THB 25M | Expected IRR: 18-22% | Payback: 3.2 years average | Contract: 5-10 years</a:t>
                      </a: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594356475"/>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5" action="ppaction://hlinksldjump"/>
                        </a:rPr>
                        <a:t>Revenue Split | - Third-party financing through commercial banks at 5.5-7% interest rates</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rPr>
                        <a:t>70/30 ESCO/client in years 1-3, transitioning to 50/50</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kern="1200">
                          <a:solidFill>
                            <a:schemeClr val="dk1"/>
                          </a:solidFill>
                          <a:latin typeface="+mj-lt"/>
                          <a:ea typeface="+mn-ea"/>
                          <a:cs typeface="+mn-cs"/>
                        </a:rPr>
                        <a:t>Minimum 15% energy savings guarantee with penalty clause</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912499300"/>
                  </a:ext>
                </a:extLst>
              </a:tr>
              <a:tr h="950277">
                <a:tc>
                  <a:txBody>
                    <a:bodyPr/>
                    <a:lstStyle/>
                    <a:p>
                      <a:pPr marL="0" lvl="0" indent="0" algn="ctr" defTabSz="914400" rtl="0" eaLnBrk="1" latinLnBrk="0" hangingPunct="1">
                        <a:buNone/>
                      </a:pPr>
                      <a:r>
                        <a:rPr kumimoji="1" lang="en-US" sz="1400" b="0" i="0" u="none" strike="noStrike" kern="1200">
                          <a:solidFill>
                            <a:schemeClr val="tx1"/>
                          </a:solidFill>
                          <a:effectLst/>
                          <a:latin typeface="+mj-lt"/>
                          <a:ea typeface="+mn-ea"/>
                          <a:cs typeface="Segoe UI" panose="020B0502040204020203" pitchFamily="34" charset="0"/>
                          <a:hlinkClick r:id="rId6" action="ppaction://hlinksldjump"/>
                        </a:rPr>
                        <a:t>Payback Period</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lvl="0" indent="0" algn="l" defTabSz="914400" rtl="0" eaLnBrk="1" latinLnBrk="0" hangingPunct="1">
                        <a:buNone/>
                      </a:pPr>
                      <a:r>
                        <a:rPr kumimoji="1" lang="en-US" sz="1400" b="0" i="0" u="none" strike="noStrike" kern="1200">
                          <a:solidFill>
                            <a:schemeClr val="tx1"/>
                          </a:solidFill>
                          <a:effectLst/>
                          <a:latin typeface="+mj-lt"/>
                          <a:ea typeface="+mn-ea"/>
                          <a:cs typeface="Segoe UI" panose="020B0502040204020203" pitchFamily="34" charset="0"/>
                        </a:rPr>
                        <a:t>3.2 years average</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i="0" u="none" strike="noStrike" kern="1200">
                          <a:solidFill>
                            <a:schemeClr val="tx1"/>
                          </a:solidFill>
                          <a:effectLst/>
                          <a:latin typeface="+mj-lt"/>
                          <a:ea typeface="+mn-ea"/>
                          <a:cs typeface="Segoe UI" panose="020B0502040204020203" pitchFamily="34" charset="0"/>
                        </a:rPr>
                        <a:t>Expected IRR | - ESCO self-financing with balance sheet (most common for deals under THB 20M)</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354980588"/>
                  </a:ext>
                </a:extLst>
              </a:tr>
            </a:tbl>
          </a:graphicData>
        </a:graphic>
      </p:graphicFrame>
    </p:spTree>
    <p:extLst>
      <p:ext uri="{BB962C8B-B14F-4D97-AF65-F5344CB8AC3E}">
        <p14:creationId xmlns:p14="http://schemas.microsoft.com/office/powerpoint/2010/main" val="1742315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BECB9-F480-95A2-F6F7-F479AEDF85B8}"/>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C70F4BB-124A-A0AE-C14B-E3CB494DEF94}"/>
              </a:ext>
            </a:extLst>
          </p:cNvPr>
          <p:cNvGraphicFramePr>
            <a:graphicFrameLocks noGrp="1"/>
          </p:cNvGraphicFramePr>
          <p:nvPr>
            <p:extLst>
              <p:ext uri="{D42A27DB-BD31-4B8C-83A1-F6EECF244321}">
                <p14:modId xmlns:p14="http://schemas.microsoft.com/office/powerpoint/2010/main" val="1805133886"/>
              </p:ext>
            </p:extLst>
          </p:nvPr>
        </p:nvGraphicFramePr>
        <p:xfrm>
          <a:off x="335280" y="1341437"/>
          <a:ext cx="11521758" cy="4751384"/>
        </p:xfrm>
        <a:graphic>
          <a:graphicData uri="http://schemas.openxmlformats.org/drawingml/2006/table">
            <a:tbl>
              <a:tblPr/>
              <a:tblGrid>
                <a:gridCol w="1217215">
                  <a:extLst>
                    <a:ext uri="{9D8B030D-6E8A-4147-A177-3AD203B41FA5}">
                      <a16:colId xmlns:a16="http://schemas.microsoft.com/office/drawing/2014/main" val="3702341498"/>
                    </a:ext>
                  </a:extLst>
                </a:gridCol>
                <a:gridCol w="978192">
                  <a:extLst>
                    <a:ext uri="{9D8B030D-6E8A-4147-A177-3AD203B41FA5}">
                      <a16:colId xmlns:a16="http://schemas.microsoft.com/office/drawing/2014/main" val="2287175336"/>
                    </a:ext>
                  </a:extLst>
                </a:gridCol>
                <a:gridCol w="978192">
                  <a:extLst>
                    <a:ext uri="{9D8B030D-6E8A-4147-A177-3AD203B41FA5}">
                      <a16:colId xmlns:a16="http://schemas.microsoft.com/office/drawing/2014/main" val="1447588822"/>
                    </a:ext>
                  </a:extLst>
                </a:gridCol>
                <a:gridCol w="978192">
                  <a:extLst>
                    <a:ext uri="{9D8B030D-6E8A-4147-A177-3AD203B41FA5}">
                      <a16:colId xmlns:a16="http://schemas.microsoft.com/office/drawing/2014/main" val="2175933245"/>
                    </a:ext>
                  </a:extLst>
                </a:gridCol>
                <a:gridCol w="1504655">
                  <a:extLst>
                    <a:ext uri="{9D8B030D-6E8A-4147-A177-3AD203B41FA5}">
                      <a16:colId xmlns:a16="http://schemas.microsoft.com/office/drawing/2014/main" val="2876008597"/>
                    </a:ext>
                  </a:extLst>
                </a:gridCol>
                <a:gridCol w="2412374">
                  <a:extLst>
                    <a:ext uri="{9D8B030D-6E8A-4147-A177-3AD203B41FA5}">
                      <a16:colId xmlns:a16="http://schemas.microsoft.com/office/drawing/2014/main" val="842565704"/>
                    </a:ext>
                  </a:extLst>
                </a:gridCol>
                <a:gridCol w="795649">
                  <a:extLst>
                    <a:ext uri="{9D8B030D-6E8A-4147-A177-3AD203B41FA5}">
                      <a16:colId xmlns:a16="http://schemas.microsoft.com/office/drawing/2014/main" val="2244637599"/>
                    </a:ext>
                  </a:extLst>
                </a:gridCol>
                <a:gridCol w="2657289">
                  <a:extLst>
                    <a:ext uri="{9D8B030D-6E8A-4147-A177-3AD203B41FA5}">
                      <a16:colId xmlns:a16="http://schemas.microsoft.com/office/drawing/2014/main" val="4212092130"/>
                    </a:ext>
                  </a:extLst>
                </a:gridCol>
              </a:tblGrid>
              <a:tr h="431944">
                <a:tc>
                  <a:txBody>
                    <a:bodyPr/>
                    <a:lstStyle/>
                    <a:p>
                      <a:pPr algn="ctr"/>
                      <a:r>
                        <a:rPr lang="en-US" sz="1400">
                          <a:solidFill>
                            <a:schemeClr val="bg1"/>
                          </a:solidFill>
                          <a:latin typeface="+mj-lt"/>
                        </a:rPr>
                        <a:t>Thailand - Partner Assessment</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Bangchak Green Energy (BGE) - best combination of market access and cultural fit</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Source: YCP Analysis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Company</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Type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Revenue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Partnership Fit</a:t>
                      </a:r>
                    </a:p>
                    <a:p>
                      <a:pPr marL="0" lvl="0" indent="0" algn="ctr">
                        <a:lnSpc>
                          <a:spcPct val="100000"/>
                        </a:lnSpc>
                        <a:spcBef>
                          <a:spcPts val="0"/>
                        </a:spcBef>
                        <a:spcAft>
                          <a:spcPts val="0"/>
                        </a:spcAft>
                        <a:buNone/>
                      </a:pPr>
                      <a:r>
                        <a:rPr kumimoji="1" lang="en-US" sz="1400">
                          <a:solidFill>
                            <a:schemeClr val="bg1"/>
                          </a:solidFill>
                          <a:latin typeface="+mj-lt"/>
                        </a:rPr>
                        <a:t>Acquisition Fit</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GB" sz="1400" b="0" i="0" u="none" strike="noStrike" noProof="0">
                          <a:solidFill>
                            <a:schemeClr val="bg1"/>
                          </a:solidFill>
                          <a:latin typeface="+mj-lt"/>
                        </a:rPr>
                        <a:t>Description</a:t>
                      </a:r>
                      <a:endParaRPr kumimoji="1" lang="en-US" sz="1400">
                        <a:solidFill>
                          <a:schemeClr val="bg1"/>
                        </a:solidFill>
                        <a:latin typeface="+mj-lt"/>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extLst>
                  <a:ext uri="{0D108BD9-81ED-4DB2-BD59-A6C34878D82A}">
                    <a16:rowId xmlns:a16="http://schemas.microsoft.com/office/drawing/2014/main" val="2814380367"/>
                  </a:ext>
                </a:extLst>
              </a:tr>
              <a:tr h="431944">
                <a:tc rowSpan="3">
                  <a:txBody>
                    <a:bodyPr/>
                    <a:lstStyle/>
                    <a:p>
                      <a:pPr lvl="0" algn="l">
                        <a:lnSpc>
                          <a:spcPct val="100000"/>
                        </a:lnSpc>
                        <a:spcBef>
                          <a:spcPts val="0"/>
                        </a:spcBef>
                        <a:spcAft>
                          <a:spcPts val="0"/>
                        </a:spcAft>
                        <a:buNone/>
                      </a:pPr>
                      <a:r>
                        <a:rPr lang="en-US" sz="1400" b="0" i="0" u="none" strike="noStrike" noProof="0">
                          <a:solidFill>
                            <a:schemeClr val="tx1"/>
                          </a:solidFill>
                          <a:effectLst/>
                          <a:latin typeface="+mj-lt"/>
                        </a:rPr>
                        <a:t>Bangchak Green Energy</a:t>
                      </a:r>
                      <a:endParaRPr lang="en-US" sz="1400">
                        <a:solidFill>
                          <a:schemeClr val="tx1"/>
                        </a:solidFill>
                        <a:latin typeface="+mj-lt"/>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2016</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Listed ESCO</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THB 9.1B</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4/5</a:t>
                      </a:r>
                      <a:r>
                        <a:rPr kumimoji="1" lang="en-US" sz="1400" b="0" i="0" u="none" strike="noStrike" kern="1200" cap="none" spc="0" normalizeH="0" baseline="0" noProof="0" err="1">
                          <a:ln>
                            <a:noFill/>
                          </a:ln>
                          <a:solidFill>
                            <a:prstClr val="black"/>
                          </a:solidFill>
                          <a:effectLst/>
                          <a:uLnTx/>
                          <a:uFillTx/>
                          <a:latin typeface="+mj-lt"/>
                          <a:ea typeface="Yu mincho"/>
                          <a:cs typeface="+mn-cs"/>
                          <a:sym typeface="Wingdings"/>
                        </a:rPr>
                        <a:t>3/5</a:t>
                      </a: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n-lt"/>
                          <a:ea typeface="+mn-ea"/>
                          <a:cs typeface="+mn-cs"/>
                          <a:sym typeface="Wingdings"/>
                        </a:rPr>
                        <a:t>Bangchak subsidiary focused on clean energy solutions with 250+ commercial ESCO projects and strong BOI relationships. Listed on SET with THB 9.1B revenue. Culture fit is high due to existing Japanese partnerships. Broad renewables portfolio creates clear synergy with foreign technology partner. Company type: Listed ESCO. Partnership fit: 4/5.</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Acquisition fit: 3/5. Est. valuation: THB 14-18B (listed).</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WHA Utilities &amp; Power</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239266436"/>
                  </a:ext>
                </a:extLst>
              </a:tr>
              <a:tr h="431944">
                <a:tc v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2017</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Industrial utilities provider</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THB 7.5B</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Leading industrial estate utilities provider with 95% uptime track record. THB 7.5B revenue with proven delivery in industrial energy management. Technical team of 200+ engineers across 11 industrial estates. Corporate structure may complicate JV negotiations but strategic interest in ESCO diversification creates clear acquisition rationale.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Thai Carbon Solutions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Private ESCO</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THB 2.8B</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767892759"/>
                  </a:ext>
                </a:extLst>
              </a:tr>
              <a:tr h="431944">
                <a:tc vMerge="1">
                  <a:txBody>
                    <a:bodyPr/>
                    <a:lstStyle/>
                    <a:p>
                      <a:pPr lvl="0" algn="l">
                        <a:lnSpc>
                          <a:spcPct val="100000"/>
                        </a:lnSpc>
                        <a:spcBef>
                          <a:spcPts val="0"/>
                        </a:spcBef>
                        <a:spcAft>
                          <a:spcPts val="0"/>
                        </a:spcAft>
                        <a:buNone/>
                      </a:pPr>
                      <a:endParaRPr lang="en-US" sz="1400">
                        <a:solidFill>
                          <a:schemeClr val="tx1"/>
                        </a:solidFill>
                        <a:latin typeface="+mj-lt"/>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2022</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5/5</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Leading independent carbon management and ESCO firm with 15-year track record and government contract portfolio worth THB 2.0B annually. Founder approaching retirement creates acquisition window. Deep relationships with provincial energy offices. Revenue THB 2.8B with stable 25% margins. Company type: Private ESCO. Partnership fit: 5/5. Acquisition fit: 5/5.</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Est. valuation: THB 900M-1.4B.</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Competitive Insights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Top Pick: Bangchak Green Energy (BGE) - best combination of market access and cultural fit | 3 players identified</a:t>
                      </a:r>
                      <a:r>
                        <a:rPr lang="en-US" sz="1400" b="0" baseline="30000">
                          <a:solidFill>
                            <a:schemeClr val="tx1"/>
                          </a:solidFill>
                          <a:latin typeface="Segoe UI" panose="020B0502040204020203" pitchFamily="34" charset="0"/>
                          <a:cs typeface="Segoe UI" panose="020B0502040204020203" pitchFamily="34" charset="0"/>
                        </a:rPr>
                        <a:t>1</a:t>
                      </a: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142858034"/>
                  </a:ext>
                </a:extLst>
              </a:tr>
              <a:tr h="431944">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kern="1200">
                          <a:solidFill>
                            <a:schemeClr val="tx1"/>
                          </a:solidFill>
                          <a:effectLst/>
                          <a:latin typeface="+mj-lt"/>
                          <a:ea typeface="+mn-ea"/>
                          <a:cs typeface="+mn-cs"/>
                        </a:rPr>
                        <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lvl="0" algn="r">
                        <a:lnSpc>
                          <a:spcPct val="100000"/>
                        </a:lnSpc>
                        <a:spcBef>
                          <a:spcPts val="0"/>
                        </a:spcBef>
                        <a:spcAft>
                          <a:spcPts val="0"/>
                        </a:spcAft>
                        <a:buNone/>
                      </a:pPr>
                      <a:r>
                        <a:rPr lang="en-US" sz="1400" b="0">
                          <a:latin typeface="+mj-lt"/>
                        </a:rPr>
                        <a:t>2019</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a:ln>
                            <a:noFill/>
                          </a:ln>
                          <a:solidFill>
                            <a:prstClr val="black"/>
                          </a:solidFill>
                          <a:effectLst/>
                          <a:uLnTx/>
                          <a:uFillTx/>
                          <a:latin typeface="+mj-lt"/>
                          <a:ea typeface="Yu mincho"/>
                          <a:cs typeface="+mn-c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i="0" u="none" strike="noStrike" noProof="0">
                          <a:latin typeface="+mj-lt"/>
                        </a:rPr>
                        <a:t/>
                      </a:r>
                      <a:endParaRPr lang="en-US" sz="1400" b="0">
                        <a:latin typeface="+mj-lt"/>
                      </a:endParaRP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475463921"/>
                  </a:ext>
                </a:extLst>
              </a:tr>
              <a:tr h="431944">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lvl="0" algn="r">
                        <a:lnSpc>
                          <a:spcPct val="100000"/>
                        </a:lnSpc>
                        <a:spcBef>
                          <a:spcPts val="0"/>
                        </a:spcBef>
                        <a:spcAft>
                          <a:spcPts val="0"/>
                        </a:spcAft>
                        <a:buNone/>
                      </a:pPr>
                      <a:r>
                        <a:rPr lang="en-US" sz="1400" b="0">
                          <a:latin typeface="+mj-lt"/>
                        </a:rPr>
                        <a:t>2021</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
                      </a:r>
                      <a:r>
                        <a:rPr lang="en-US" sz="1400" b="0" err="1">
                          <a:latin typeface="+mj-lt"/>
                        </a:rPr>
                        <a:t/>
                      </a:r>
                      <a:endParaRPr lang="en-US" sz="1400" b="0">
                        <a:latin typeface="+mj-lt"/>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a:ln>
                            <a:noFill/>
                          </a:ln>
                          <a:solidFill>
                            <a:prstClr val="black"/>
                          </a:solidFill>
                          <a:effectLst/>
                          <a:uLnTx/>
                          <a:uFillTx/>
                          <a:latin typeface="+mj-lt"/>
                          <a:ea typeface="Yu mincho"/>
                          <a:cs typeface="+mn-c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95039480"/>
                  </a:ext>
                </a:extLst>
              </a:tr>
              <a:tr h="431944">
                <a:tc>
                  <a:txBody>
                    <a:bodyPr/>
                    <a:lstStyle/>
                    <a:p>
                      <a:pPr marL="0" marR="0" lvl="0" indent="0" algn="l" rtl="0" eaLnBrk="1" fontAlgn="auto" latinLnBrk="0" hangingPunct="1">
                        <a:lnSpc>
                          <a:spcPct val="100000"/>
                        </a:lnSpc>
                        <a:spcBef>
                          <a:spcPts val="0"/>
                        </a:spcBef>
                        <a:spcAft>
                          <a:spcPts val="0"/>
                        </a:spcAft>
                        <a:buClrTx/>
                        <a:buSzTx/>
                        <a:buFontTx/>
                        <a:buNone/>
                      </a:pPr>
                      <a:r>
                        <a:rPr kumimoji="1" lang="en-US" altLang="ja-JP" sz="1400" kern="1200">
                          <a:solidFill>
                            <a:schemeClr val="tx1"/>
                          </a:solidFill>
                          <a:effectLst/>
                          <a:latin typeface="+mj-lt"/>
                          <a:ea typeface="+mn-ea"/>
                          <a:cs typeface="+mn-cs"/>
                        </a:rPr>
                        <a:t/>
                      </a: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2022</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281570303"/>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2020</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n-lt"/>
                          <a:ea typeface="+mn-ea"/>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476642664"/>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225922824"/>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sz="1400" b="0" i="0" u="none" strike="noStrike" kern="1200" noProof="0">
                        <a:solidFill>
                          <a:srgbClr val="242424"/>
                        </a:solidFill>
                        <a:effectLst/>
                        <a:latin typeface="+mj-lt"/>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1504609190"/>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733148707"/>
                  </a:ext>
                </a:extLst>
              </a:tr>
            </a:tbl>
          </a:graphicData>
        </a:graphic>
      </p:graphicFrame>
      <p:sp>
        <p:nvSpPr>
          <p:cNvPr id="9" name="Rectangle 8">
            <a:extLst>
              <a:ext uri="{FF2B5EF4-FFF2-40B4-BE49-F238E27FC236}">
                <a16:creationId xmlns:a16="http://schemas.microsoft.com/office/drawing/2014/main" id="{461ADD9E-6DE2-EB1B-AF6A-0785B7A73F37}"/>
              </a:ext>
            </a:extLst>
          </p:cNvPr>
          <p:cNvSpPr/>
          <p:nvPr/>
        </p:nvSpPr>
        <p:spPr>
          <a:xfrm>
            <a:off x="338069" y="6114409"/>
            <a:ext cx="11514415" cy="23082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r>
              <a:rPr lang="en-US" sz="1000">
                <a:solidFill>
                  <a:schemeClr val="tx1"/>
                </a:solidFill>
              </a:rPr>
              <a:t/>
            </a:r>
            <a:r>
              <a:rPr lang="en-US" sz="1000" baseline="30000">
                <a:solidFill>
                  <a:schemeClr val="tx1"/>
                </a:solidFill>
                <a:latin typeface="Segoe UI" panose="020B0502040204020203" pitchFamily="34" charset="0"/>
                <a:cs typeface="Segoe UI" panose="020B0502040204020203" pitchFamily="34" charset="0"/>
              </a:rPr>
              <a:t>1</a:t>
            </a:r>
            <a:r>
              <a:rPr lang="en-US" sz="1000">
                <a:solidFill>
                  <a:schemeClr val="tx1"/>
                </a:solidFill>
              </a:rPr>
              <a:t/>
            </a:r>
          </a:p>
          <a:p>
            <a:r>
              <a:rPr lang="en-US" sz="1000">
                <a:solidFill>
                  <a:schemeClr val="tx1"/>
                </a:solidFill>
              </a:rPr>
              <a:t/>
            </a:r>
            <a:r>
              <a:rPr lang="en-US" sz="1000" err="1">
                <a:solidFill>
                  <a:schemeClr val="tx1"/>
                </a:solidFill>
              </a:rPr>
              <a:t/>
            </a:r>
            <a:endParaRPr lang="en-US" sz="1000">
              <a:solidFill>
                <a:schemeClr val="tx1"/>
              </a:solidFill>
              <a:cs typeface="Segoe UI"/>
            </a:endParaRPr>
          </a:p>
        </p:txBody>
      </p:sp>
      <p:sp>
        <p:nvSpPr>
          <p:cNvPr id="3" name="Title 1">
            <a:extLst>
              <a:ext uri="{FF2B5EF4-FFF2-40B4-BE49-F238E27FC236}">
                <a16:creationId xmlns:a16="http://schemas.microsoft.com/office/drawing/2014/main" id="{FC2D2D8C-3193-223F-BDDD-CE95415B1CA2}"/>
              </a:ext>
            </a:extLst>
          </p:cNvPr>
          <p:cNvSpPr>
            <a:spLocks noGrp="1"/>
          </p:cNvSpPr>
          <p:nvPr>
            <p:ph type="title"/>
          </p:nvPr>
        </p:nvSpPr>
        <p:spPr>
          <a:xfrm>
            <a:off x="343673" y="44624"/>
            <a:ext cx="11508811" cy="831850"/>
          </a:xfrm>
        </p:spPr>
        <p:txBody>
          <a:bodyPr/>
          <a:lstStyle/>
          <a:p>
            <a:r>
              <a:rPr lang="en-US" sz="2000">
                <a:cs typeface="Segoe UI"/>
              </a:rPr>
              <a:t/>
            </a:r>
            <a:br>
              <a:rPr lang="en-US">
                <a:cs typeface="Segoe UI"/>
              </a:rPr>
            </a:br>
            <a:r>
              <a:rPr lang="en-US" sz="1600"/>
              <a:t/>
            </a:r>
            <a:endParaRPr lang="en-US" altLang="ja-JP">
              <a:cs typeface="Segoe UI"/>
            </a:endParaRPr>
          </a:p>
        </p:txBody>
      </p:sp>
      <p:sp>
        <p:nvSpPr>
          <p:cNvPr id="7" name="Rectangle 6">
            <a:extLst>
              <a:ext uri="{FF2B5EF4-FFF2-40B4-BE49-F238E27FC236}">
                <a16:creationId xmlns:a16="http://schemas.microsoft.com/office/drawing/2014/main" id="{F7CDBA8B-C630-9C51-B72D-0F5BCADB8861}"/>
              </a:ext>
            </a:extLst>
          </p:cNvPr>
          <p:cNvSpPr/>
          <p:nvPr/>
        </p:nvSpPr>
        <p:spPr>
          <a:xfrm>
            <a:off x="334963" y="3068054"/>
            <a:ext cx="11522075" cy="818146"/>
          </a:xfrm>
          <a:prstGeom prst="rect">
            <a:avLst/>
          </a:prstGeom>
          <a:no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
        <p:nvSpPr>
          <p:cNvPr id="13" name="Rectangle 12">
            <a:extLst>
              <a:ext uri="{FF2B5EF4-FFF2-40B4-BE49-F238E27FC236}">
                <a16:creationId xmlns:a16="http://schemas.microsoft.com/office/drawing/2014/main" id="{7BAA1F8D-2D66-D6A6-C6AD-A197D981468D}"/>
              </a:ext>
            </a:extLst>
          </p:cNvPr>
          <p:cNvSpPr/>
          <p:nvPr/>
        </p:nvSpPr>
        <p:spPr>
          <a:xfrm>
            <a:off x="330409" y="3942090"/>
            <a:ext cx="11522075" cy="421105"/>
          </a:xfrm>
          <a:prstGeom prst="rect">
            <a:avLst/>
          </a:prstGeom>
          <a:no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Tree>
    <p:extLst>
      <p:ext uri="{BB962C8B-B14F-4D97-AF65-F5344CB8AC3E}">
        <p14:creationId xmlns:p14="http://schemas.microsoft.com/office/powerpoint/2010/main" val="253350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01449-26AC-795B-E8EC-D13799A4D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2BA1F-4185-8386-99B2-EAFAC483C423}"/>
              </a:ext>
            </a:extLst>
          </p:cNvPr>
          <p:cNvSpPr>
            <a:spLocks noGrp="1"/>
          </p:cNvSpPr>
          <p:nvPr>
            <p:ph type="title"/>
          </p:nvPr>
        </p:nvSpPr>
        <p:spPr/>
        <p:txBody>
          <a:bodyPr/>
          <a:lstStyle/>
          <a:p>
            <a:r>
              <a:rPr lang="en-US"/>
              <a:t>Thailand - Entry Strategy Options</a:t>
            </a:r>
            <a:br>
              <a:rPr lang="en-US"/>
            </a:br>
            <a:r>
              <a:rPr lang="en-US" sz="1600"/>
              <a:t>Joint Venture with local ESCO recommended - balances speed-to-market with risk management</a:t>
            </a:r>
            <a:endParaRPr lang="en-KH"/>
          </a:p>
        </p:txBody>
      </p:sp>
      <p:graphicFrame>
        <p:nvGraphicFramePr>
          <p:cNvPr id="3" name="Table 2">
            <a:extLst>
              <a:ext uri="{FF2B5EF4-FFF2-40B4-BE49-F238E27FC236}">
                <a16:creationId xmlns:a16="http://schemas.microsoft.com/office/drawing/2014/main" id="{BC0C59B9-B934-C5DF-3AF0-DE3D7C6341BE}"/>
              </a:ext>
            </a:extLst>
          </p:cNvPr>
          <p:cNvGraphicFramePr>
            <a:graphicFrameLocks noGrp="1"/>
          </p:cNvGraphicFramePr>
          <p:nvPr>
            <p:extLst>
              <p:ext uri="{D42A27DB-BD31-4B8C-83A1-F6EECF244321}">
                <p14:modId xmlns:p14="http://schemas.microsoft.com/office/powerpoint/2010/main" val="3924852641"/>
              </p:ext>
            </p:extLst>
          </p:nvPr>
        </p:nvGraphicFramePr>
        <p:xfrm>
          <a:off x="334963" y="1341437"/>
          <a:ext cx="11508811" cy="4751385"/>
        </p:xfrm>
        <a:graphic>
          <a:graphicData uri="http://schemas.openxmlformats.org/drawingml/2006/table">
            <a:tbl>
              <a:tblPr firstRow="1" bandRow="1">
                <a:tableStyleId>{5C22544A-7EE6-4342-B048-85BDC9FD1C3A}</a:tableStyleId>
              </a:tblPr>
              <a:tblGrid>
                <a:gridCol w="514891">
                  <a:extLst>
                    <a:ext uri="{9D8B030D-6E8A-4147-A177-3AD203B41FA5}">
                      <a16:colId xmlns:a16="http://schemas.microsoft.com/office/drawing/2014/main" val="3553870781"/>
                    </a:ext>
                  </a:extLst>
                </a:gridCol>
                <a:gridCol w="2043953">
                  <a:extLst>
                    <a:ext uri="{9D8B030D-6E8A-4147-A177-3AD203B41FA5}">
                      <a16:colId xmlns:a16="http://schemas.microsoft.com/office/drawing/2014/main" val="2260770571"/>
                    </a:ext>
                  </a:extLst>
                </a:gridCol>
                <a:gridCol w="8949967">
                  <a:extLst>
                    <a:ext uri="{9D8B030D-6E8A-4147-A177-3AD203B41FA5}">
                      <a16:colId xmlns:a16="http://schemas.microsoft.com/office/drawing/2014/main" val="2423449230"/>
                    </a:ext>
                  </a:extLst>
                </a:gridCol>
              </a:tblGrid>
              <a:tr h="950277">
                <a:tc>
                  <a:txBody>
                    <a:bodyPr/>
                    <a:lstStyle/>
                    <a:p>
                      <a:pPr marL="0" lvl="0" indent="0" algn="ctr">
                        <a:buNone/>
                      </a:pPr>
                      <a:r>
                        <a:rPr kumimoji="1" lang="en-US" sz="1400" b="0" i="0" u="none" strike="noStrike" kern="1200">
                          <a:solidFill>
                            <a:schemeClr val="tx1"/>
                          </a:solidFill>
                          <a:effectLst/>
                          <a:latin typeface="+mn-lt"/>
                          <a:ea typeface="+mn-ea"/>
                          <a:cs typeface="Segoe UI" panose="020B0502040204020203" pitchFamily="34" charset="0"/>
                          <a:hlinkClick r:id="rId2" action="ppaction://hlinksldjump"/>
                        </a:rPr>
                        <a:t>Source: YCP Analysis | Strategy Insights | ●●●●●</a:t>
                      </a:r>
                      <a:endParaRPr kumimoji="1" lang="en-US" sz="1400" b="0" i="0" u="none" strike="noStrike" kern="1200">
                        <a:solidFill>
                          <a:schemeClr val="tx1"/>
                        </a:solidFill>
                        <a:effectLst/>
                        <a:latin typeface="+mn-lt"/>
                        <a:ea typeface="+mn-ea"/>
                        <a:cs typeface="Segoe UI" panose="020B0502040204020203" pitchFamily="34" charset="0"/>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lvl="0" indent="0" algn="l">
                        <a:buNone/>
                      </a:pPr>
                      <a:r>
                        <a:rPr lang="en-US" sz="1400" b="0">
                          <a:solidFill>
                            <a:schemeClr val="tx1"/>
                          </a:solidFill>
                        </a:rPr>
                        <a:t>Option | Full | USD 8-15M | ●●●●○ | ●○○○○ | ●●○○○</a:t>
                      </a:r>
                      <a:endParaRPr kumimoji="1" lang="en-US" sz="1400" b="0" i="0" u="none" strike="noStrike" kern="1200">
                        <a:solidFill>
                          <a:schemeClr val="tx1"/>
                        </a:solidFill>
                        <a:effectLst/>
                        <a:latin typeface="+mn-lt"/>
                        <a:ea typeface="+mn-ea"/>
                        <a:cs typeface="Segoe UI" panose="020B0502040204020203" pitchFamily="34" charset="0"/>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b="0">
                          <a:solidFill>
                            <a:schemeClr val="tx1"/>
                          </a:solidFill>
                          <a:effectLst/>
                        </a:rPr>
                        <a:t>Timeline | - High upfront capital - Integration risk - Cultural integration challenges</a:t>
                      </a:r>
                      <a:endParaRPr kumimoji="1" lang="en-US" sz="1400" b="0" kern="1200">
                        <a:solidFill>
                          <a:schemeClr val="tx1"/>
                        </a:solidFill>
                        <a:latin typeface="+mj-lt"/>
                        <a:ea typeface="+mn-ea"/>
                        <a:cs typeface="+mn-c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238320570"/>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3" action="ppaction://hlinksldjump"/>
                        </a:rPr>
                        <a:t>Investment | Greenfield | Criteria | Investment Required</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Control | + Full control of operations + Immediate revenue stream + Existing customer base</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a:t>Risk | Acquisition | - Slow market entry - No existing relationships - Must build team from scratch</a:t>
                      </a: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036788812"/>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4" action="ppaction://hlinksldjump"/>
                        </a:rPr>
                        <a:t>Pros | 12-18 months to close + integrate | Risk Level</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Segoe UI" panose="020B0502040204020203" pitchFamily="34" charset="0"/>
                          <a:cs typeface="Segoe UI" panose="020B0502040204020203" pitchFamily="34" charset="0"/>
                        </a:rPr>
                        <a:t>Cons | USD 30-50M | + Full control from day one + Build culture from scratch + Choose optimal location</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a:t>Joint Venture | High | Recommended: Joint Venture with local ESCO recommended - balances speed-to-market with risk management | 3 entry options analyzed | Fastest: Joint Venture (6-12 months to operational)</a:t>
                      </a: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594356475"/>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5" action="ppaction://hlinksldjump"/>
                        </a:rPr>
                        <a:t>6-12 months to operational | ●●●○○ | Market Access</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rPr>
                        <a:t>USD 15-25M | 18-24 months to first project</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kern="1200">
                          <a:solidFill>
                            <a:schemeClr val="dk1"/>
                          </a:solidFill>
                          <a:latin typeface="+mj-lt"/>
                          <a:ea typeface="+mn-ea"/>
                          <a:cs typeface="+mn-cs"/>
                        </a:rPr>
                        <a:t>Shared (51/49 or 49/51) | Speed to Market</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912499300"/>
                  </a:ext>
                </a:extLst>
              </a:tr>
              <a:tr h="950277">
                <a:tc>
                  <a:txBody>
                    <a:bodyPr/>
                    <a:lstStyle/>
                    <a:p>
                      <a:pPr marL="0" lvl="0" indent="0" algn="ctr" defTabSz="914400" rtl="0" eaLnBrk="1" latinLnBrk="0" hangingPunct="1">
                        <a:buNone/>
                      </a:pPr>
                      <a:r>
                        <a:rPr kumimoji="1" lang="en-US" sz="1400" b="0" i="0" u="none" strike="noStrike" kern="1200">
                          <a:solidFill>
                            <a:schemeClr val="tx1"/>
                          </a:solidFill>
                          <a:effectLst/>
                          <a:latin typeface="+mj-lt"/>
                          <a:ea typeface="+mn-ea"/>
                          <a:cs typeface="Segoe UI" panose="020B0502040204020203" pitchFamily="34" charset="0"/>
                          <a:hlinkClick r:id="rId6" action="ppaction://hlinksldjump"/>
                        </a:rPr>
                        <a:t>Medium | Medium-High | Comparison Matrix (1-5 scale)</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lvl="0" indent="0" algn="l" defTabSz="914400" rtl="0" eaLnBrk="1" latinLnBrk="0" hangingPunct="1">
                        <a:buNone/>
                      </a:pPr>
                      <a:r>
                        <a:rPr kumimoji="1" lang="en-US" sz="1400" b="0" i="0" u="none" strike="noStrike" kern="1200">
                          <a:solidFill>
                            <a:schemeClr val="tx1"/>
                          </a:solidFill>
                          <a:effectLst/>
                          <a:latin typeface="+mj-lt"/>
                          <a:ea typeface="+mn-ea"/>
                          <a:cs typeface="Segoe UI" panose="020B0502040204020203" pitchFamily="34" charset="0"/>
                        </a:rPr>
                        <a:t>+ Immediate local market access + Shared regulatory burden + Local talent and relationships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i="0" u="none" strike="noStrike" kern="1200">
                          <a:solidFill>
                            <a:schemeClr val="tx1"/>
                          </a:solidFill>
                          <a:effectLst/>
                          <a:latin typeface="+mj-lt"/>
                          <a:ea typeface="+mn-ea"/>
                          <a:cs typeface="Segoe UI" panose="020B0502040204020203" pitchFamily="34" charset="0"/>
                        </a:rPr>
                        <a:t>- Shared decision-making - Potential culture clashes - Complex exit mechanisms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354980588"/>
                  </a:ext>
                </a:extLst>
              </a:tr>
            </a:tbl>
          </a:graphicData>
        </a:graphic>
      </p:graphicFrame>
    </p:spTree>
    <p:extLst>
      <p:ext uri="{BB962C8B-B14F-4D97-AF65-F5344CB8AC3E}">
        <p14:creationId xmlns:p14="http://schemas.microsoft.com/office/powerpoint/2010/main" val="1742315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1AC9F-9267-3869-D9AE-7D0ABBD495C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9762AF0-2D08-56B0-60EB-E879B36C8717}"/>
              </a:ext>
            </a:extLst>
          </p:cNvPr>
          <p:cNvSpPr>
            <a:spLocks noGrp="1"/>
          </p:cNvSpPr>
          <p:nvPr>
            <p:ph type="title"/>
          </p:nvPr>
        </p:nvSpPr>
        <p:spPr/>
        <p:txBody>
          <a:bodyPr/>
          <a:lstStyle/>
          <a:p>
            <a:r>
              <a:rPr lang="en-US" sz="2000">
                <a:ea typeface="+mj-lt"/>
                <a:cs typeface="+mj-lt"/>
              </a:rPr>
              <a:t>Thailand - Implementation Roadmap</a:t>
            </a:r>
            <a:br>
              <a:rPr lang="en-US" sz="1600">
                <a:ea typeface="+mj-lt"/>
                <a:cs typeface="+mj-lt"/>
              </a:rPr>
            </a:br>
            <a:r>
              <a:rPr lang="en-US" sz="1600"/>
              <a:t>Total: USD 20-35M over 3 years | Breakeven: 30-36 months from market entry</a:t>
            </a:r>
            <a:endParaRPr lang="en-US" sz="1200">
              <a:ea typeface="+mj-lt"/>
              <a:cs typeface="+mj-lt"/>
            </a:endParaRPr>
          </a:p>
        </p:txBody>
      </p:sp>
      <p:sp>
        <p:nvSpPr>
          <p:cNvPr id="20" name="TextBox 19">
            <a:extLst>
              <a:ext uri="{FF2B5EF4-FFF2-40B4-BE49-F238E27FC236}">
                <a16:creationId xmlns:a16="http://schemas.microsoft.com/office/drawing/2014/main" id="{C6B09563-AEE8-3904-179C-16F8145074F6}"/>
              </a:ext>
            </a:extLst>
          </p:cNvPr>
          <p:cNvSpPr txBox="1"/>
          <p:nvPr/>
        </p:nvSpPr>
        <p:spPr>
          <a:xfrm>
            <a:off x="340272" y="6095476"/>
            <a:ext cx="11516765" cy="246221"/>
          </a:xfrm>
          <a:prstGeom prst="rect">
            <a:avLst/>
          </a:prstGeom>
          <a:noFill/>
        </p:spPr>
        <p:txBody>
          <a:bodyPr wrap="square" lIns="91440" tIns="45720" rIns="91440" bIns="45720" anchor="t">
            <a:spAutoFit/>
          </a:bodyPr>
          <a:lstStyle/>
          <a:p>
            <a:r>
              <a:rPr lang="en-GB" sz="1000">
                <a:ea typeface="Meiryo UI"/>
                <a:cs typeface="Times New Roman"/>
              </a:rPr>
              <a:t>Source: YCP Analysis</a:t>
            </a:r>
            <a:r>
              <a:rPr kumimoji="1" lang="en-GB" sz="1000" b="0" i="0" u="none" strike="noStrike" kern="1200">
                <a:effectLst/>
                <a:ea typeface="Meiryo UI"/>
                <a:cs typeface="Times New Roman"/>
              </a:rPr>
              <a:t>Roadmap Summary</a:t>
            </a:r>
            <a:r>
              <a:rPr lang="en-GB" sz="1000">
                <a:ea typeface="Meiryo UI"/>
                <a:cs typeface="Times New Roman"/>
              </a:rPr>
              <a:t>Total investment: USD 20-35M over 3 years</a:t>
            </a:r>
            <a:r>
              <a:rPr kumimoji="1" lang="en-GB" sz="1000" b="0" i="0" u="none" strike="noStrike" kern="1200">
                <a:effectLst/>
                <a:ea typeface="Meiryo UI"/>
                <a:cs typeface="Times New Roman"/>
              </a:rPr>
              <a:t>Breakeven: 30-36 months from market entry</a:t>
            </a:r>
            <a:r>
              <a:rPr lang="en-GB" sz="1000">
                <a:ea typeface="Meiryo UI"/>
                <a:cs typeface="Times New Roman"/>
              </a:rPr>
              <a:t>Phase 1: Market Entry</a:t>
            </a:r>
            <a:endParaRPr lang="en-MY" sz="1000">
              <a:ea typeface="Yu mincho"/>
              <a:cs typeface="Times New Roman"/>
            </a:endParaRPr>
          </a:p>
        </p:txBody>
      </p:sp>
      <p:graphicFrame>
        <p:nvGraphicFramePr>
          <p:cNvPr id="15" name="Table 14">
            <a:extLst>
              <a:ext uri="{FF2B5EF4-FFF2-40B4-BE49-F238E27FC236}">
                <a16:creationId xmlns:a16="http://schemas.microsoft.com/office/drawing/2014/main" id="{57308A92-069C-5581-DB72-953390C21BC8}"/>
              </a:ext>
            </a:extLst>
          </p:cNvPr>
          <p:cNvGraphicFramePr>
            <a:graphicFrameLocks noGrp="1"/>
          </p:cNvGraphicFramePr>
          <p:nvPr>
            <p:extLst>
              <p:ext uri="{D42A27DB-BD31-4B8C-83A1-F6EECF244321}">
                <p14:modId xmlns:p14="http://schemas.microsoft.com/office/powerpoint/2010/main" val="3603145667"/>
              </p:ext>
            </p:extLst>
          </p:nvPr>
        </p:nvGraphicFramePr>
        <p:xfrm>
          <a:off x="335280" y="1341437"/>
          <a:ext cx="11508811" cy="4751386"/>
        </p:xfrm>
        <a:graphic>
          <a:graphicData uri="http://schemas.openxmlformats.org/drawingml/2006/table">
            <a:tbl>
              <a:tblPr/>
              <a:tblGrid>
                <a:gridCol w="976162">
                  <a:extLst>
                    <a:ext uri="{9D8B030D-6E8A-4147-A177-3AD203B41FA5}">
                      <a16:colId xmlns:a16="http://schemas.microsoft.com/office/drawing/2014/main" val="3702341498"/>
                    </a:ext>
                  </a:extLst>
                </a:gridCol>
                <a:gridCol w="3510883">
                  <a:extLst>
                    <a:ext uri="{9D8B030D-6E8A-4147-A177-3AD203B41FA5}">
                      <a16:colId xmlns:a16="http://schemas.microsoft.com/office/drawing/2014/main" val="4212092130"/>
                    </a:ext>
                  </a:extLst>
                </a:gridCol>
                <a:gridCol w="3510883">
                  <a:extLst>
                    <a:ext uri="{9D8B030D-6E8A-4147-A177-3AD203B41FA5}">
                      <a16:colId xmlns:a16="http://schemas.microsoft.com/office/drawing/2014/main" val="3174331982"/>
                    </a:ext>
                  </a:extLst>
                </a:gridCol>
                <a:gridCol w="3510883">
                  <a:extLst>
                    <a:ext uri="{9D8B030D-6E8A-4147-A177-3AD203B41FA5}">
                      <a16:colId xmlns:a16="http://schemas.microsoft.com/office/drawing/2014/main" val="1481112521"/>
                    </a:ext>
                  </a:extLst>
                </a:gridCol>
              </a:tblGrid>
              <a:tr h="654881">
                <a:tc>
                  <a:txBody>
                    <a:bodyPr/>
                    <a:lstStyle/>
                    <a:p>
                      <a:pPr lvl="0" algn="ctr">
                        <a:lnSpc>
                          <a:spcPct val="100000"/>
                        </a:lnSpc>
                        <a:spcBef>
                          <a:spcPts val="0"/>
                        </a:spcBef>
                        <a:spcAft>
                          <a:spcPts val="0"/>
                        </a:spcAft>
                        <a:buNone/>
                      </a:pPr>
                      <a:r>
                        <a:rPr lang="en-US" sz="1400">
                          <a:solidFill>
                            <a:schemeClr val="bg1"/>
                          </a:solidFill>
                          <a:latin typeface="+mj-lt"/>
                        </a:rPr>
                        <a:t>- Establish JV/entity structure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gridSpan="3">
                  <a:txBody>
                    <a:bodyPr/>
                    <a:lstStyle/>
                    <a:p>
                      <a:pPr marL="219075" marR="0" lvl="0" indent="-219075"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 Obtain BOI promotion</a:t>
                      </a:r>
                      <a:r>
                        <a:rPr kumimoji="1" lang="en-US" altLang="ja-JP" sz="1400" b="0" i="0" u="none" strike="noStrike" kern="1200" cap="none" spc="0" normalizeH="0" baseline="0" noProof="0">
                          <a:ln>
                            <a:noFill/>
                          </a:ln>
                          <a:solidFill>
                            <a:prstClr val="black"/>
                          </a:solidFill>
                          <a:effectLst/>
                          <a:uLnTx/>
                          <a:uFillTx/>
                          <a:latin typeface="+mn-lt"/>
                          <a:ea typeface="+mn-ea"/>
                          <a:cs typeface="+mn-cs"/>
                          <a:sym typeface="Wingdings"/>
                        </a:rPr>
                        <a:t>- Hire core team of 15-20</a:t>
                      </a:r>
                      <a:r>
                        <a:rPr kumimoji="1" lang="en-US" altLang="ja-JP" sz="1400" b="0" i="0" u="none" strike="noStrike" kern="1200" cap="none" spc="0" normalizeH="0" baseline="0" noProof="0">
                          <a:ln>
                            <a:noFill/>
                          </a:ln>
                          <a:solidFill>
                            <a:prstClr val="black"/>
                          </a:solidFill>
                          <a:effectLst/>
                          <a:uLnTx/>
                          <a:uFillTx/>
                          <a:latin typeface="+mn-lt"/>
                          <a:ea typeface="+mn-ea"/>
                          <a:cs typeface="+mn-cs"/>
                        </a:rPr>
                        <a:t>- Secure first 3 pilot projects</a:t>
                      </a:r>
                    </a:p>
                    <a:p>
                      <a:pPr marL="219075" marR="0" lvl="0" indent="-219075"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Milestones: BOI approval obtained, First pilot project signed</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hMerge="1">
                  <a:txBody>
                    <a:bodyPr/>
                    <a:lstStyle/>
                    <a:p>
                      <a:endParaRPr lang="en-US"/>
                    </a:p>
                  </a:txBody>
                  <a:tcPr/>
                </a:tc>
                <a:tc hMerge="1">
                  <a:txBody>
                    <a:bodyPr/>
                    <a:lstStyle/>
                    <a:p>
                      <a:endParaRPr lang="en-US"/>
                    </a:p>
                  </a:txBody>
                  <a:tcPr>
                    <a:lnL w="38099"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239266436"/>
                  </a:ext>
                </a:extLst>
              </a:tr>
              <a:tr h="436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kern="1200">
                          <a:solidFill>
                            <a:schemeClr val="bg1"/>
                          </a:solidFill>
                          <a:effectLst/>
                          <a:latin typeface="+mj-lt"/>
                          <a:ea typeface="+mn-ea"/>
                          <a:cs typeface="+mn-cs"/>
                        </a:rPr>
                        <a:t>Investment: USD 5-8M</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gridSpan="3">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Phase 2: Scale Operations</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hMerge="1">
                  <a:txBody>
                    <a:bodyPr/>
                    <a:lstStyle/>
                    <a:p>
                      <a:endParaRPr lang="en-US"/>
                    </a:p>
                  </a:txBody>
                  <a:tcPr/>
                </a:tc>
                <a:tc hMerge="1">
                  <a:txBody>
                    <a:bodyPr/>
                    <a:lstStyle/>
                    <a:p>
                      <a:endParaRPr lang="en-US"/>
                    </a:p>
                  </a:txBody>
                  <a:tcPr>
                    <a:lnL w="38099"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475463921"/>
                  </a:ext>
                </a:extLst>
              </a:tr>
              <a:tr h="436587">
                <a:tc>
                  <a:txBody>
                    <a:bodyPr/>
                    <a:lstStyle/>
                    <a:p>
                      <a:pPr marL="0" marR="0" lvl="0" indent="0" algn="ctr" rtl="0" eaLnBrk="1" fontAlgn="auto" latinLnBrk="0" hangingPunct="1">
                        <a:lnSpc>
                          <a:spcPct val="100000"/>
                        </a:lnSpc>
                        <a:spcBef>
                          <a:spcPts val="0"/>
                        </a:spcBef>
                        <a:spcAft>
                          <a:spcPts val="0"/>
                        </a:spcAft>
                        <a:buClrTx/>
                        <a:buSzTx/>
                        <a:buFontTx/>
                        <a:buNone/>
                      </a:pPr>
                      <a:r>
                        <a:rPr kumimoji="1" lang="en-US" altLang="ja-JP" sz="1400" kern="1200">
                          <a:solidFill>
                            <a:schemeClr val="bg1"/>
                          </a:solidFill>
                          <a:effectLst/>
                          <a:latin typeface="+mj-lt"/>
                          <a:ea typeface="+mn-ea"/>
                          <a:cs typeface="+mn-cs"/>
                        </a:rPr>
                        <a:t>- Expand to 50+ team members</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gridSpan="3">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a:t>- Build project pipeline to 20+ opportunities</a:t>
                      </a:r>
                      <a:endParaRPr kumimoji="1" lang="en-US" altLang="ja-JP" sz="1400" b="0" i="0" u="none" strike="noStrike" kern="1200" cap="none" spc="0" normalizeH="0" baseline="0" noProof="0">
                        <a:ln>
                          <a:noFill/>
                        </a:ln>
                        <a:solidFill>
                          <a:prstClr val="black"/>
                        </a:solidFill>
                        <a:effectLst/>
                        <a:uLnTx/>
                        <a:uFillTx/>
                        <a:latin typeface="+mn-lt"/>
                        <a:ea typeface="+mn-ea"/>
                        <a:cs typeface="+mn-cs"/>
                      </a:endParaRP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hMerge="1">
                  <a:txBody>
                    <a:bodyPr/>
                    <a:lstStyle/>
                    <a:p>
                      <a:endParaRPr lang="en-US"/>
                    </a:p>
                  </a:txBody>
                  <a:tcPr/>
                </a:tc>
                <a:tc hMerge="1">
                  <a:txBody>
                    <a:bodyPr/>
                    <a:lstStyle/>
                    <a:p>
                      <a:endParaRPr lang="en-US"/>
                    </a:p>
                  </a:txBody>
                  <a:tcPr>
                    <a:lnL w="38099"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281570303"/>
                  </a:ext>
                </a:extLst>
              </a:tr>
              <a:tr h="520197">
                <a:tc rowSpan="2">
                  <a:txBody>
                    <a:bodyPr/>
                    <a:lstStyle/>
                    <a:p>
                      <a:pPr marL="0" lvl="0" indent="0" algn="ctr">
                        <a:lnSpc>
                          <a:spcPct val="100000"/>
                        </a:lnSpc>
                        <a:spcBef>
                          <a:spcPts val="0"/>
                        </a:spcBef>
                        <a:spcAft>
                          <a:spcPts val="0"/>
                        </a:spcAft>
                        <a:buNone/>
                      </a:pPr>
                      <a:r>
                        <a:rPr kumimoji="1" lang="en-US" altLang="ja-JP" sz="1400" kern="1200">
                          <a:solidFill>
                            <a:schemeClr val="bg1"/>
                          </a:solidFill>
                          <a:effectLst/>
                          <a:latin typeface="+mj-lt"/>
                          <a:ea typeface="+mn-ea"/>
                          <a:cs typeface="+mn-cs"/>
                        </a:rPr>
                        <a:t>- Develop financing partnerships</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219075" indent="-219075">
                        <a:buSzPct val="100000"/>
                        <a:buFont typeface="Wingdings"/>
                        <a:buChar char="n"/>
                        <a:defRPr/>
                      </a:pPr>
                      <a:endParaRPr kumimoji="1" lang="ja-JP" sz="1400" b="0" i="0" u="none" strike="noStrike" kern="1200" noProof="0">
                        <a:solidFill>
                          <a:schemeClr val="tx1"/>
                        </a:solidFill>
                        <a:effectLst/>
                        <a:latin typeface="+mj-lt"/>
                        <a:ea typeface="+mj-ea"/>
                        <a:cs typeface="+mn-cs"/>
                      </a:endParaRP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38100" cap="flat" cmpd="sng" algn="ctr">
                      <a:noFill/>
                      <a:prstDash val="solid"/>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endParaRPr kumimoji="1" lang="en-US" altLang="ja-JP" sz="1400" b="0" i="0" u="none" strike="noStrike" kern="1200" noProof="0">
                        <a:solidFill>
                          <a:schemeClr val="tx1"/>
                        </a:solidFill>
                        <a:effectLst/>
                        <a:latin typeface="+mj-lt"/>
                        <a:ea typeface="+mj-ea"/>
                        <a:cs typeface="+mn-cs"/>
                      </a:endParaRP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38100" cap="flat" cmpd="sng" algn="ctr">
                      <a:noFill/>
                      <a:prstDash val="solid"/>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endParaRPr lang="en-US" sz="1400" b="0">
                        <a:solidFill>
                          <a:schemeClr val="tx1"/>
                        </a:solidFill>
                        <a:latin typeface="+mj-lt"/>
                        <a:ea typeface="+mn-lt"/>
                        <a:cs typeface="+mn-lt"/>
                      </a:endParaRPr>
                    </a:p>
                    <a:p>
                      <a:pPr marL="219075" indent="-219075">
                        <a:buSzPct val="100000"/>
                        <a:buFont typeface="Wingdings"/>
                        <a:buChar char="n"/>
                        <a:defRPr/>
                      </a:pPr>
                      <a:endParaRPr lang="en-US" sz="1400" b="0">
                        <a:solidFill>
                          <a:schemeClr val="tx1"/>
                        </a:solidFill>
                        <a:latin typeface="+mj-lt"/>
                        <a:ea typeface="+mn-lt"/>
                        <a:cs typeface="+mn-lt"/>
                      </a:endParaRPr>
                    </a:p>
                  </a:txBody>
                  <a:tcPr marL="36000" marR="36000" marT="36000">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38100" cap="flat" cmpd="sng" algn="ctr">
                      <a:noFill/>
                      <a:prstDash val="solid"/>
                      <a:round/>
                      <a:headEnd type="none" w="med" len="med"/>
                      <a:tailEnd type="none" w="med" len="med"/>
                    </a:lnB>
                    <a:lnTlToBr w="0">
                      <a:noFill/>
                    </a:lnTlToBr>
                    <a:lnBlToTr w="0">
                      <a:noFill/>
                    </a:lnBlToTr>
                    <a:noFill/>
                  </a:tcPr>
                </a:tc>
                <a:extLst>
                  <a:ext uri="{0D108BD9-81ED-4DB2-BD59-A6C34878D82A}">
                    <a16:rowId xmlns:a16="http://schemas.microsoft.com/office/drawing/2014/main" val="3438198545"/>
                  </a:ext>
                </a:extLst>
              </a:tr>
              <a:tr h="2048253">
                <a:tc vMerge="1">
                  <a:txBody>
                    <a:bodyPr/>
                    <a:lstStyle/>
                    <a:p>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 Launch marketing program</a:t>
                      </a:r>
                    </a:p>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Milestones: 10th project completed, Revenue reaches THB 500M</a:t>
                      </a: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Investment: USD 8-12M</a:t>
                      </a:r>
                    </a:p>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Phase 3: Market Leadership</a:t>
                      </a:r>
                    </a:p>
                    <a:p>
                      <a:pPr marL="219075" indent="-219075">
                        <a:buSzPct val="100000"/>
                        <a:buFont typeface="Wingdings"/>
                        <a:buChar char="n"/>
                        <a:defRPr/>
                      </a:pPr>
                      <a:r>
                        <a:rPr kumimoji="1" lang="en-US" altLang="ja-JP" sz="1400" b="0" i="0" u="none" strike="noStrike" kern="1200" noProof="0">
                          <a:solidFill>
                            <a:schemeClr val="tx1"/>
                          </a:solidFill>
                          <a:effectLst/>
                          <a:latin typeface="+mj-lt"/>
                          <a:ea typeface="+mj-ea"/>
                          <a:cs typeface="+mn-cs"/>
                        </a:rPr>
                        <a:t>- Expand beyond Bangkok to regional markets</a:t>
                      </a:r>
                    </a:p>
                  </a:txBody>
                  <a:tcPr marL="36000" marR="36000" marT="36000">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219075" indent="-219075">
                        <a:buSzPct val="100000"/>
                        <a:buFont typeface="Wingdings"/>
                        <a:buChar char="n"/>
                        <a:defRPr/>
                      </a:pPr>
                      <a:r>
                        <a:rPr lang="en-US" sz="1400" b="0">
                          <a:solidFill>
                            <a:schemeClr val="tx1"/>
                          </a:solidFill>
                          <a:latin typeface="+mj-lt"/>
                          <a:ea typeface="+mn-lt"/>
                          <a:cs typeface="+mn-lt"/>
                        </a:rPr>
                        <a:t>- Launch IoT-based monitoring platform</a:t>
                      </a:r>
                    </a:p>
                    <a:p>
                      <a:pPr marL="219075" indent="-219075">
                        <a:buSzPct val="100000"/>
                        <a:buFont typeface="Wingdings"/>
                        <a:buChar char="n"/>
                        <a:defRPr/>
                      </a:pPr>
                      <a:r>
                        <a:rPr lang="en-US" sz="1400" b="0">
                          <a:solidFill>
                            <a:schemeClr val="tx1"/>
                          </a:solidFill>
                          <a:latin typeface="+mj-lt"/>
                          <a:ea typeface="+mn-lt"/>
                          <a:cs typeface="+mn-lt"/>
                        </a:rPr>
                        <a:t>- Develop strategic partnerships</a:t>
                      </a:r>
                    </a:p>
                    <a:p>
                      <a:pPr marL="219075" indent="-219075">
                        <a:buSzPct val="100000"/>
                        <a:buFont typeface="Wingdings"/>
                        <a:buChar char="n"/>
                        <a:defRPr/>
                      </a:pPr>
                      <a:r>
                        <a:rPr lang="en-US" sz="1400" b="0">
                          <a:solidFill>
                            <a:schemeClr val="tx1"/>
                          </a:solidFill>
                          <a:latin typeface="+mj-lt"/>
                          <a:ea typeface="+mn-lt"/>
                          <a:cs typeface="+mn-lt"/>
                        </a:rPr>
                        <a:t>- Consider bolt-on acquisitions</a:t>
                      </a:r>
                    </a:p>
                  </a:txBody>
                  <a:tcPr marL="36000" marR="36000" marT="36000">
                    <a:lnL w="38099" cap="flat" cmpd="sng" algn="ctr">
                      <a:solidFill>
                        <a:schemeClr val="bg1"/>
                      </a:solidFill>
                      <a:prstDash val="solid"/>
                      <a:round/>
                      <a:headEnd type="none" w="med" len="med"/>
                      <a:tailEnd type="none" w="med" len="med"/>
                    </a:lnL>
                    <a:lnR w="38099">
                      <a:solidFill>
                        <a:schemeClr val="bg1"/>
                      </a:solidFill>
                    </a:lnR>
                    <a:lnT w="38100" cap="flat" cmpd="sng" algn="ctr">
                      <a:no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476642664"/>
                  </a:ext>
                </a:extLst>
              </a:tr>
              <a:tr h="654881">
                <a:tc>
                  <a:txBody>
                    <a:bodyPr/>
                    <a:lstStyle/>
                    <a:p>
                      <a:pPr marL="0" lvl="0" indent="0" algn="ctr">
                        <a:lnSpc>
                          <a:spcPct val="100000"/>
                        </a:lnSpc>
                        <a:spcBef>
                          <a:spcPts val="0"/>
                        </a:spcBef>
                        <a:spcAft>
                          <a:spcPts val="0"/>
                        </a:spcAft>
                        <a:buNone/>
                      </a:pPr>
                      <a:r>
                        <a:rPr kumimoji="1" lang="en-US" altLang="ja-JP" sz="1400" kern="1200">
                          <a:solidFill>
                            <a:schemeClr val="bg1"/>
                          </a:solidFill>
                          <a:effectLst/>
                          <a:latin typeface="+mj-lt"/>
                          <a:ea typeface="+mn-ea"/>
                          <a:cs typeface="+mn-cs"/>
                        </a:rPr>
                        <a:t>Milestones: Top 5 market position, THB 1.5B annual revenue</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3"/>
                    </a:solidFill>
                  </a:tcPr>
                </a:tc>
                <a:tc gridSpan="3">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altLang="ja-JP" sz="1400" b="0" i="0" u="none" strike="noStrike" kern="1200" cap="none" spc="0" normalizeH="0" baseline="0" noProof="0">
                          <a:ln>
                            <a:noFill/>
                          </a:ln>
                          <a:solidFill>
                            <a:prstClr val="black"/>
                          </a:solidFill>
                          <a:effectLst/>
                          <a:uLnTx/>
                          <a:uFillTx/>
                          <a:latin typeface="+mn-lt"/>
                          <a:ea typeface="+mn-ea"/>
                          <a:cs typeface="+mn-cs"/>
                        </a:rPr>
                        <a:t>Investment: USD 7-15M</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hMerge="1">
                  <a:txBody>
                    <a:bodyPr/>
                    <a:lstStyle/>
                    <a:p>
                      <a:endParaRPr lang="en-US"/>
                    </a:p>
                  </a:txBody>
                  <a:tcPr/>
                </a:tc>
                <a:tc hMerge="1">
                  <a:txBody>
                    <a:bodyPr/>
                    <a:lstStyle/>
                    <a:p>
                      <a:endParaRPr lang="en-US"/>
                    </a:p>
                  </a:txBody>
                  <a:tcPr>
                    <a:lnL w="38099" cap="flat" cmpd="sng" algn="ctr">
                      <a:solidFill>
                        <a:schemeClr val="bg1"/>
                      </a:solid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tcPr>
                </a:tc>
                <a:extLst>
                  <a:ext uri="{0D108BD9-81ED-4DB2-BD59-A6C34878D82A}">
                    <a16:rowId xmlns:a16="http://schemas.microsoft.com/office/drawing/2014/main" val="3225922824"/>
                  </a:ext>
                </a:extLst>
              </a:tr>
            </a:tbl>
          </a:graphicData>
        </a:graphic>
      </p:graphicFrame>
      <p:sp>
        <p:nvSpPr>
          <p:cNvPr id="10" name="AutoShape 22">
            <a:extLst>
              <a:ext uri="{FF2B5EF4-FFF2-40B4-BE49-F238E27FC236}">
                <a16:creationId xmlns:a16="http://schemas.microsoft.com/office/drawing/2014/main" id="{4F828A1C-4021-B00E-FDD2-F6D44E45B433}"/>
              </a:ext>
            </a:extLst>
          </p:cNvPr>
          <p:cNvSpPr>
            <a:spLocks noChangeArrowheads="1"/>
          </p:cNvSpPr>
          <p:nvPr/>
        </p:nvSpPr>
        <p:spPr bwMode="auto">
          <a:xfrm>
            <a:off x="8251660" y="2909552"/>
            <a:ext cx="3600000" cy="481979"/>
          </a:xfrm>
          <a:prstGeom prst="homePlate">
            <a:avLst>
              <a:gd name="adj" fmla="val 24229"/>
            </a:avLst>
          </a:prstGeom>
          <a:solidFill>
            <a:schemeClr val="accent1">
              <a:lumMod val="75000"/>
            </a:schemeClr>
          </a:solidFill>
          <a:ln w="38100">
            <a:solidFill>
              <a:schemeClr val="bg1"/>
            </a:solidFill>
            <a:miter lim="800000"/>
            <a:headEnd/>
            <a:tailEnd/>
          </a:ln>
          <a:effectLst/>
        </p:spPr>
        <p:txBody>
          <a:bodyPr lIns="36000" tIns="0" rIns="36000" bIns="0" anchor="ctr"/>
          <a:lstStyle/>
          <a:p>
            <a:pPr marL="91440" lvl="1"/>
            <a:r>
              <a:rPr lang="en-US" altLang="ja-JP" sz="1400">
                <a:solidFill>
                  <a:schemeClr val="bg1"/>
                </a:solidFill>
                <a:ea typeface="+mn-lt"/>
                <a:cs typeface="+mn-lt"/>
              </a:rPr>
              <a:t/>
            </a:r>
            <a:endParaRPr lang="en-US" altLang="ja-JP">
              <a:solidFill>
                <a:schemeClr val="bg1"/>
              </a:solidFill>
            </a:endParaRPr>
          </a:p>
        </p:txBody>
      </p:sp>
      <p:sp>
        <p:nvSpPr>
          <p:cNvPr id="12" name="AutoShape 22">
            <a:extLst>
              <a:ext uri="{FF2B5EF4-FFF2-40B4-BE49-F238E27FC236}">
                <a16:creationId xmlns:a16="http://schemas.microsoft.com/office/drawing/2014/main" id="{F777696C-79F7-5CDF-8098-FE2827661A9B}"/>
              </a:ext>
            </a:extLst>
          </p:cNvPr>
          <p:cNvSpPr>
            <a:spLocks noChangeArrowheads="1"/>
          </p:cNvSpPr>
          <p:nvPr/>
        </p:nvSpPr>
        <p:spPr bwMode="auto">
          <a:xfrm>
            <a:off x="4781548" y="2909552"/>
            <a:ext cx="3600000" cy="481979"/>
          </a:xfrm>
          <a:prstGeom prst="homePlate">
            <a:avLst>
              <a:gd name="adj" fmla="val 24229"/>
            </a:avLst>
          </a:prstGeom>
          <a:solidFill>
            <a:schemeClr val="accent1">
              <a:lumMod val="75000"/>
            </a:schemeClr>
          </a:solidFill>
          <a:ln w="38100">
            <a:solidFill>
              <a:schemeClr val="bg1"/>
            </a:solidFill>
            <a:miter lim="800000"/>
            <a:headEnd/>
            <a:tailEnd/>
          </a:ln>
          <a:effectLst/>
        </p:spPr>
        <p:txBody>
          <a:bodyPr lIns="36000" tIns="0" rIns="36000" bIns="0" anchor="ctr"/>
          <a:lstStyle/>
          <a:p>
            <a:pPr marL="91440" lvl="1"/>
            <a:r>
              <a:rPr lang="en-US" altLang="ja-JP" sz="1400">
                <a:solidFill>
                  <a:schemeClr val="bg1"/>
                </a:solidFill>
                <a:ea typeface="+mn-lt"/>
                <a:cs typeface="+mn-lt"/>
              </a:rPr>
              <a:t/>
            </a:r>
            <a:endParaRPr lang="en-US" altLang="ja-JP">
              <a:solidFill>
                <a:schemeClr val="bg1"/>
              </a:solidFill>
            </a:endParaRPr>
          </a:p>
        </p:txBody>
      </p:sp>
      <p:sp>
        <p:nvSpPr>
          <p:cNvPr id="14" name="AutoShape 22">
            <a:extLst>
              <a:ext uri="{FF2B5EF4-FFF2-40B4-BE49-F238E27FC236}">
                <a16:creationId xmlns:a16="http://schemas.microsoft.com/office/drawing/2014/main" id="{A42D660B-E7C4-CB41-361C-3FFCA5C0C87D}"/>
              </a:ext>
            </a:extLst>
          </p:cNvPr>
          <p:cNvSpPr>
            <a:spLocks noChangeArrowheads="1"/>
          </p:cNvSpPr>
          <p:nvPr/>
        </p:nvSpPr>
        <p:spPr bwMode="auto">
          <a:xfrm>
            <a:off x="1311436" y="2909552"/>
            <a:ext cx="3600000" cy="481979"/>
          </a:xfrm>
          <a:prstGeom prst="homePlate">
            <a:avLst>
              <a:gd name="adj" fmla="val 24229"/>
            </a:avLst>
          </a:prstGeom>
          <a:solidFill>
            <a:schemeClr val="accent1">
              <a:lumMod val="75000"/>
            </a:schemeClr>
          </a:solidFill>
          <a:ln w="38100">
            <a:solidFill>
              <a:schemeClr val="bg1"/>
            </a:solidFill>
            <a:miter lim="800000"/>
            <a:headEnd/>
            <a:tailEnd/>
          </a:ln>
          <a:effectLst/>
        </p:spPr>
        <p:txBody>
          <a:bodyPr lIns="36000" tIns="0" rIns="36000" bIns="0" anchor="ctr"/>
          <a:lstStyle/>
          <a:p>
            <a:pPr marL="91440" lvl="1"/>
            <a:r>
              <a:rPr lang="en-US" altLang="ja-JP" sz="1400">
                <a:solidFill>
                  <a:schemeClr val="bg1"/>
                </a:solidFill>
                <a:ea typeface="+mn-lt"/>
                <a:cs typeface="+mn-lt"/>
              </a:rPr>
              <a:t/>
            </a:r>
            <a:endParaRPr lang="en-US" altLang="ja-JP">
              <a:solidFill>
                <a:schemeClr val="bg1"/>
              </a:solidFill>
            </a:endParaRPr>
          </a:p>
        </p:txBody>
      </p:sp>
    </p:spTree>
    <p:extLst>
      <p:ext uri="{BB962C8B-B14F-4D97-AF65-F5344CB8AC3E}">
        <p14:creationId xmlns:p14="http://schemas.microsoft.com/office/powerpoint/2010/main" val="2320316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BECB9-F480-95A2-F6F7-F479AEDF85B8}"/>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C70F4BB-124A-A0AE-C14B-E3CB494DEF94}"/>
              </a:ext>
            </a:extLst>
          </p:cNvPr>
          <p:cNvGraphicFramePr>
            <a:graphicFrameLocks noGrp="1"/>
          </p:cNvGraphicFramePr>
          <p:nvPr>
            <p:extLst>
              <p:ext uri="{D42A27DB-BD31-4B8C-83A1-F6EECF244321}">
                <p14:modId xmlns:p14="http://schemas.microsoft.com/office/powerpoint/2010/main" val="1805133886"/>
              </p:ext>
            </p:extLst>
          </p:nvPr>
        </p:nvGraphicFramePr>
        <p:xfrm>
          <a:off x="335280" y="1341437"/>
          <a:ext cx="11521758" cy="4751384"/>
        </p:xfrm>
        <a:graphic>
          <a:graphicData uri="http://schemas.openxmlformats.org/drawingml/2006/table">
            <a:tbl>
              <a:tblPr/>
              <a:tblGrid>
                <a:gridCol w="1217215">
                  <a:extLst>
                    <a:ext uri="{9D8B030D-6E8A-4147-A177-3AD203B41FA5}">
                      <a16:colId xmlns:a16="http://schemas.microsoft.com/office/drawing/2014/main" val="3702341498"/>
                    </a:ext>
                  </a:extLst>
                </a:gridCol>
                <a:gridCol w="978192">
                  <a:extLst>
                    <a:ext uri="{9D8B030D-6E8A-4147-A177-3AD203B41FA5}">
                      <a16:colId xmlns:a16="http://schemas.microsoft.com/office/drawing/2014/main" val="2287175336"/>
                    </a:ext>
                  </a:extLst>
                </a:gridCol>
                <a:gridCol w="978192">
                  <a:extLst>
                    <a:ext uri="{9D8B030D-6E8A-4147-A177-3AD203B41FA5}">
                      <a16:colId xmlns:a16="http://schemas.microsoft.com/office/drawing/2014/main" val="1447588822"/>
                    </a:ext>
                  </a:extLst>
                </a:gridCol>
                <a:gridCol w="978192">
                  <a:extLst>
                    <a:ext uri="{9D8B030D-6E8A-4147-A177-3AD203B41FA5}">
                      <a16:colId xmlns:a16="http://schemas.microsoft.com/office/drawing/2014/main" val="2175933245"/>
                    </a:ext>
                  </a:extLst>
                </a:gridCol>
                <a:gridCol w="1504655">
                  <a:extLst>
                    <a:ext uri="{9D8B030D-6E8A-4147-A177-3AD203B41FA5}">
                      <a16:colId xmlns:a16="http://schemas.microsoft.com/office/drawing/2014/main" val="2876008597"/>
                    </a:ext>
                  </a:extLst>
                </a:gridCol>
                <a:gridCol w="2412374">
                  <a:extLst>
                    <a:ext uri="{9D8B030D-6E8A-4147-A177-3AD203B41FA5}">
                      <a16:colId xmlns:a16="http://schemas.microsoft.com/office/drawing/2014/main" val="842565704"/>
                    </a:ext>
                  </a:extLst>
                </a:gridCol>
                <a:gridCol w="795649">
                  <a:extLst>
                    <a:ext uri="{9D8B030D-6E8A-4147-A177-3AD203B41FA5}">
                      <a16:colId xmlns:a16="http://schemas.microsoft.com/office/drawing/2014/main" val="2244637599"/>
                    </a:ext>
                  </a:extLst>
                </a:gridCol>
                <a:gridCol w="2657289">
                  <a:extLst>
                    <a:ext uri="{9D8B030D-6E8A-4147-A177-3AD203B41FA5}">
                      <a16:colId xmlns:a16="http://schemas.microsoft.com/office/drawing/2014/main" val="4212092130"/>
                    </a:ext>
                  </a:extLst>
                </a:gridCol>
              </a:tblGrid>
              <a:tr h="431944">
                <a:tc>
                  <a:txBody>
                    <a:bodyPr/>
                    <a:lstStyle/>
                    <a:p>
                      <a:pPr algn="ctr"/>
                      <a:r>
                        <a:rPr lang="en-US" sz="1400">
                          <a:solidFill>
                            <a:schemeClr val="bg1"/>
                          </a:solidFill>
                          <a:latin typeface="+mj-lt"/>
                        </a:rPr>
                        <a:t>Thailand - Target Customer Segments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Land-and-expand strategy starting with Japanese manufacturers, then broadening to Thai industrial and commercial</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Source: YCP Analysis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Segment</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Size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Market Intensity</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US" sz="1400">
                          <a:solidFill>
                            <a:schemeClr val="bg1"/>
                          </a:solidFill>
                          <a:latin typeface="+mj-lt"/>
                        </a:rPr>
                        <a:t>Decision Maker</a:t>
                      </a:r>
                    </a:p>
                    <a:p>
                      <a:pPr marL="0" lvl="0" indent="0" algn="ctr">
                        <a:lnSpc>
                          <a:spcPct val="100000"/>
                        </a:lnSpc>
                        <a:spcBef>
                          <a:spcPts val="0"/>
                        </a:spcBef>
                        <a:spcAft>
                          <a:spcPts val="0"/>
                        </a:spcAft>
                        <a:buNone/>
                      </a:pPr>
                      <a:r>
                        <a:rPr kumimoji="1" lang="en-US" sz="1400">
                          <a:solidFill>
                            <a:schemeClr val="bg1"/>
                          </a:solidFill>
                          <a:latin typeface="+mj-lt"/>
                        </a:rPr>
                        <a:t>Priority</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tc>
                  <a:txBody>
                    <a:bodyPr/>
                    <a:lstStyle/>
                    <a:p>
                      <a:pPr marL="0" lvl="0" indent="0" algn="ctr">
                        <a:lnSpc>
                          <a:spcPct val="100000"/>
                        </a:lnSpc>
                        <a:spcBef>
                          <a:spcPts val="0"/>
                        </a:spcBef>
                        <a:spcAft>
                          <a:spcPts val="0"/>
                        </a:spcAft>
                        <a:buNone/>
                      </a:pPr>
                      <a:r>
                        <a:rPr kumimoji="1" lang="en-GB" sz="1400" b="0" i="0" u="none" strike="noStrike" noProof="0">
                          <a:solidFill>
                            <a:schemeClr val="bg1"/>
                          </a:solidFill>
                          <a:latin typeface="+mj-lt"/>
                        </a:rPr>
                        <a:t>Japanese Manufacturers</a:t>
                      </a:r>
                      <a:endParaRPr kumimoji="1" lang="en-US" sz="1400">
                        <a:solidFill>
                          <a:schemeClr val="bg1"/>
                        </a:solidFill>
                        <a:latin typeface="+mj-lt"/>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3"/>
                    </a:solidFill>
                  </a:tcPr>
                </a:tc>
                <a:extLst>
                  <a:ext uri="{0D108BD9-81ED-4DB2-BD59-A6C34878D82A}">
                    <a16:rowId xmlns:a16="http://schemas.microsoft.com/office/drawing/2014/main" val="2814380367"/>
                  </a:ext>
                </a:extLst>
              </a:tr>
              <a:tr h="431944">
                <a:tc rowSpan="3">
                  <a:txBody>
                    <a:bodyPr/>
                    <a:lstStyle/>
                    <a:p>
                      <a:pPr lvl="0" algn="l">
                        <a:lnSpc>
                          <a:spcPct val="100000"/>
                        </a:lnSpc>
                        <a:spcBef>
                          <a:spcPts val="0"/>
                        </a:spcBef>
                        <a:spcAft>
                          <a:spcPts val="0"/>
                        </a:spcAft>
                        <a:buNone/>
                      </a:pPr>
                      <a:r>
                        <a:rPr lang="en-US" sz="1400" b="0" i="0" u="none" strike="noStrike" noProof="0">
                          <a:solidFill>
                            <a:schemeClr val="tx1"/>
                          </a:solidFill>
                          <a:effectLst/>
                          <a:latin typeface="+mj-lt"/>
                        </a:rPr>
                        <a:t>THB 2.8B addressable</a:t>
                      </a:r>
                      <a:endParaRPr lang="en-US" sz="1400">
                        <a:solidFill>
                          <a:schemeClr val="tx1"/>
                        </a:solidFill>
                        <a:latin typeface="+mj-lt"/>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2016</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High</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Japan HQ + local plant manager</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5/5</a:t>
                      </a:r>
                      <a:r>
                        <a:rPr kumimoji="1" lang="en-US" sz="1400" b="0" i="0" u="none" strike="noStrike" kern="1200" cap="none" spc="0" normalizeH="0" baseline="0" noProof="0" err="1">
                          <a:ln>
                            <a:noFill/>
                          </a:ln>
                          <a:solidFill>
                            <a:prstClr val="black"/>
                          </a:solidFill>
                          <a:effectLst/>
                          <a:uLnTx/>
                          <a:uFillTx/>
                          <a:latin typeface="+mj-lt"/>
                          <a:ea typeface="Yu mincho"/>
                          <a:cs typeface="+mn-cs"/>
                          <a:sym typeface="Wingdings"/>
                        </a:rPr>
                        <a:t>Thai Industrial Estates</a:t>
                      </a: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n-lt"/>
                          <a:ea typeface="+mn-ea"/>
                          <a:cs typeface="+mn-cs"/>
                          <a:sym typeface="Wingdings"/>
                        </a:rPr>
                        <a:t>THB 4.2B addressable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Very High</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Estate management + tenant committee</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239266436"/>
                  </a:ext>
                </a:extLst>
              </a:tr>
              <a:tr h="431944">
                <a:tc v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2017</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4/5</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Commercial Buildings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THB 3.5B addressable</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Medium</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Property management / building owner</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3/5</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767892759"/>
                  </a:ext>
                </a:extLst>
              </a:tr>
              <a:tr h="431944">
                <a:tc vMerge="1">
                  <a:txBody>
                    <a:bodyPr/>
                    <a:lstStyle/>
                    <a:p>
                      <a:pPr lvl="0" algn="l">
                        <a:lnSpc>
                          <a:spcPct val="100000"/>
                        </a:lnSpc>
                        <a:spcBef>
                          <a:spcPts val="0"/>
                        </a:spcBef>
                        <a:spcAft>
                          <a:spcPts val="0"/>
                        </a:spcAft>
                        <a:buNone/>
                      </a:pPr>
                      <a:endParaRPr lang="en-US" sz="1400">
                        <a:solidFill>
                          <a:schemeClr val="tx1"/>
                        </a:solidFill>
                        <a:latin typeface="+mj-lt"/>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2022</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Market Approach</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Land-and-expand strategy starting with Japanese manufacturers, then broadening to Thai industrial and commercial | 3 target segments identified</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Priority Target Companies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Company</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Industry</a:t>
                      </a:r>
                      <a:r>
                        <a:rPr lang="en-US" sz="1400" b="0" baseline="30000">
                          <a:solidFill>
                            <a:schemeClr val="tx1"/>
                          </a:solidFill>
                          <a:latin typeface="Segoe UI" panose="020B0502040204020203" pitchFamily="34" charset="0"/>
                          <a:cs typeface="Segoe UI" panose="020B0502040204020203" pitchFamily="34" charset="0"/>
                        </a:rPr>
                        <a:t>1</a:t>
                      </a: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Annual Spend</a:t>
                      </a:r>
                    </a:p>
                  </a:txBody>
                  <a:tcPr marL="36576" marR="36576" marT="0" marB="0" anchor="ctr">
                    <a:lnL w="38100"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142858034"/>
                  </a:ext>
                </a:extLst>
              </a:tr>
              <a:tr h="431944">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kern="1200">
                          <a:solidFill>
                            <a:schemeClr val="tx1"/>
                          </a:solidFill>
                          <a:effectLst/>
                          <a:latin typeface="+mj-lt"/>
                          <a:ea typeface="+mn-ea"/>
                          <a:cs typeface="+mn-cs"/>
                        </a:rPr>
                        <a:t>Location</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lvl="0" algn="r">
                        <a:lnSpc>
                          <a:spcPct val="100000"/>
                        </a:lnSpc>
                        <a:spcBef>
                          <a:spcPts val="0"/>
                        </a:spcBef>
                        <a:spcAft>
                          <a:spcPts val="0"/>
                        </a:spcAft>
                        <a:buNone/>
                      </a:pPr>
                      <a:r>
                        <a:rPr lang="en-US" sz="1400" b="0">
                          <a:latin typeface="+mj-lt"/>
                        </a:rPr>
                        <a:t>2019</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Toyota Motor Thailand</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Automotive</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THB 1.2B annually</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a:ln>
                            <a:noFill/>
                          </a:ln>
                          <a:solidFill>
                            <a:prstClr val="black"/>
                          </a:solidFill>
                          <a:effectLst/>
                          <a:uLnTx/>
                          <a:uFillTx/>
                          <a:latin typeface="+mj-lt"/>
                          <a:ea typeface="Yu mincho"/>
                          <a:cs typeface="+mn-cs"/>
                        </a:rPr>
                        <a:t>Gateway City Industrial Estate, Chachoengsao</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SCG Chemicals</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i="0" u="none" strike="noStrike" noProof="0">
                          <a:latin typeface="+mj-lt"/>
                        </a:rPr>
                        <a:t>Petrochemical</a:t>
                      </a:r>
                      <a:endParaRPr lang="en-US" sz="1400" b="0">
                        <a:latin typeface="+mj-lt"/>
                      </a:endParaRP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475463921"/>
                  </a:ext>
                </a:extLst>
              </a:tr>
              <a:tr h="431944">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lvl="0" algn="r">
                        <a:lnSpc>
                          <a:spcPct val="100000"/>
                        </a:lnSpc>
                        <a:spcBef>
                          <a:spcPts val="0"/>
                        </a:spcBef>
                        <a:spcAft>
                          <a:spcPts val="0"/>
                        </a:spcAft>
                        <a:buNone/>
                      </a:pPr>
                      <a:r>
                        <a:rPr lang="en-US" sz="1400" b="0">
                          <a:latin typeface="+mj-lt"/>
                        </a:rPr>
                        <a:t>2021</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THB 3.5B annually</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Map Ta Phut Industrial Estate, Rayong</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Central Group</a:t>
                      </a:r>
                      <a:r>
                        <a:rPr lang="en-US" sz="1400" b="0" err="1">
                          <a:latin typeface="+mj-lt"/>
                        </a:rPr>
                        <a:t>Retail/Commercial</a:t>
                      </a:r>
                      <a:endParaRPr lang="en-US" sz="1400" b="0">
                        <a:latin typeface="+mj-lt"/>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a:ln>
                            <a:noFill/>
                          </a:ln>
                          <a:solidFill>
                            <a:prstClr val="black"/>
                          </a:solidFill>
                          <a:effectLst/>
                          <a:uLnTx/>
                          <a:uFillTx/>
                          <a:latin typeface="+mj-lt"/>
                          <a:ea typeface="Yu mincho"/>
                          <a:cs typeface="+mn-cs"/>
                        </a:rPr>
                        <a:t>THB 800M annually</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r">
                        <a:lnSpc>
                          <a:spcPct val="100000"/>
                        </a:lnSpc>
                        <a:spcBef>
                          <a:spcPts val="0"/>
                        </a:spcBef>
                        <a:spcAft>
                          <a:spcPts val="0"/>
                        </a:spcAft>
                        <a:buNone/>
                      </a:pPr>
                      <a:r>
                        <a:rPr lang="en-US" sz="1400" b="0">
                          <a:latin typeface="+mj-lt"/>
                        </a:rPr>
                        <a:t>Bangkok metropolitan area (45 properties)</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1400" b="0">
                          <a:latin typeface="+mj-lt"/>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95039480"/>
                  </a:ext>
                </a:extLst>
              </a:tr>
              <a:tr h="431944">
                <a:tc>
                  <a:txBody>
                    <a:bodyPr/>
                    <a:lstStyle/>
                    <a:p>
                      <a:pPr marL="0" marR="0" lvl="0" indent="0" algn="l" rtl="0" eaLnBrk="1" fontAlgn="auto" latinLnBrk="0" hangingPunct="1">
                        <a:lnSpc>
                          <a:spcPct val="100000"/>
                        </a:lnSpc>
                        <a:spcBef>
                          <a:spcPts val="0"/>
                        </a:spcBef>
                        <a:spcAft>
                          <a:spcPts val="0"/>
                        </a:spcAft>
                        <a:buClrTx/>
                        <a:buSzTx/>
                        <a:buFontTx/>
                        <a:buNone/>
                      </a:pPr>
                      <a:r>
                        <a:rPr kumimoji="1" lang="en-US" altLang="ja-JP" sz="1400" kern="1200">
                          <a:solidFill>
                            <a:schemeClr val="tx1"/>
                          </a:solidFill>
                          <a:effectLst/>
                          <a:latin typeface="+mj-lt"/>
                          <a:ea typeface="+mn-ea"/>
                          <a:cs typeface="+mn-cs"/>
                        </a:rPr>
                        <a:t/>
                      </a: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2022</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2281570303"/>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2020</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n-lt"/>
                          <a:ea typeface="+mn-ea"/>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476642664"/>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225922824"/>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sz="1400" b="0" i="0" u="none" strike="noStrike" kern="1200" noProof="0">
                        <a:solidFill>
                          <a:srgbClr val="242424"/>
                        </a:solidFill>
                        <a:effectLst/>
                        <a:latin typeface="+mj-lt"/>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1504609190"/>
                  </a:ext>
                </a:extLst>
              </a:tr>
              <a:tr h="431944">
                <a:tc>
                  <a:txBody>
                    <a:bodyPr/>
                    <a:lstStyle/>
                    <a:p>
                      <a:pPr marL="0" lvl="0" indent="0" algn="l">
                        <a:lnSpc>
                          <a:spcPct val="100000"/>
                        </a:lnSpc>
                        <a:spcBef>
                          <a:spcPts val="0"/>
                        </a:spcBef>
                        <a:spcAft>
                          <a:spcPts val="0"/>
                        </a:spcAft>
                        <a:buNone/>
                      </a:pPr>
                      <a:r>
                        <a:rPr lang="en-US" altLang="ja-JP" sz="1400" kern="1200">
                          <a:solidFill>
                            <a:schemeClr val="tx1"/>
                          </a:solidFill>
                          <a:effectLst/>
                          <a:latin typeface="+mj-lt"/>
                          <a:ea typeface="+mn-ea"/>
                          <a:cs typeface="+mn-cs"/>
                        </a:rPr>
                        <a:t/>
                      </a:r>
                      <a:r>
                        <a:rPr lang="en-US" sz="1400" b="0" i="0" u="none" strike="noStrike" kern="1200" noProof="0">
                          <a:solidFill>
                            <a:srgbClr val="242424"/>
                          </a:solidFill>
                          <a:effectLst/>
                          <a:latin typeface="+mj-lt"/>
                        </a:rPr>
                        <a:t/>
                      </a:r>
                      <a:endParaRPr kumimoji="1" lang="en-US" altLang="ja-JP" sz="1400" kern="1200">
                        <a:solidFill>
                          <a:schemeClr val="tx1"/>
                        </a:solidFill>
                        <a:effectLst/>
                        <a:latin typeface="+mj-lt"/>
                        <a:ea typeface="+mn-ea"/>
                        <a:cs typeface="+mn-cs"/>
                      </a:endParaRP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099" cap="flat" cmpd="sng" algn="ctr">
                      <a:solidFill>
                        <a:schemeClr val="bg1"/>
                      </a:solidFill>
                      <a:prstDash val="solid"/>
                      <a:round/>
                      <a:headEnd type="none" w="med" len="med"/>
                      <a:tailEnd type="none" w="med" len="med"/>
                    </a:lnT>
                    <a:lnB w="38099" cap="flat" cmpd="sng" algn="ctr">
                      <a:solidFill>
                        <a:schemeClr val="bg1"/>
                      </a:solidFill>
                      <a:prstDash val="solid"/>
                      <a:round/>
                      <a:headEnd type="none" w="med" len="med"/>
                      <a:tailEnd type="none" w="med" len="med"/>
                    </a:lnB>
                    <a:lnTlToBr w="0">
                      <a:noFill/>
                    </a:lnTlToBr>
                    <a:lnBlToTr w="0">
                      <a:noFill/>
                    </a:lnBlToTr>
                    <a:solidFill>
                      <a:schemeClr val="accent1">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prstClr val="black"/>
                        </a:solidFill>
                        <a:effectLst/>
                        <a:uLnTx/>
                        <a:uFillTx/>
                        <a:latin typeface="+mj-lt"/>
                        <a:ea typeface="Yu mincho"/>
                        <a:cs typeface="+mn-cs"/>
                        <a:sym typeface="Wingdings"/>
                      </a:endParaRP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j-lt"/>
                          <a:ea typeface="Yu mincho"/>
                          <a:cs typeface="+mn-cs"/>
                          <a:sym typeface="Wingdings"/>
                        </a:rPr>
                        <a:t/>
                      </a:r>
                    </a:p>
                  </a:txBody>
                  <a:tcPr marL="36576" marR="36576" marT="0" marB="0" anchor="ctr">
                    <a:lnL w="38099" cap="flat" cmpd="sng" algn="ctr">
                      <a:solidFill>
                        <a:schemeClr val="bg1"/>
                      </a:solidFill>
                      <a:prstDash val="solid"/>
                      <a:round/>
                      <a:headEnd type="none" w="med" len="med"/>
                      <a:tailEnd type="none" w="med" len="med"/>
                    </a:lnL>
                    <a:lnR w="38099">
                      <a:solidFill>
                        <a:schemeClr val="bg1"/>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lnTlToBr w="0">
                      <a:noFill/>
                    </a:lnTlToBr>
                    <a:lnBlToTr w="0">
                      <a:noFill/>
                    </a:lnBlToTr>
                    <a:noFill/>
                  </a:tcPr>
                </a:tc>
                <a:extLst>
                  <a:ext uri="{0D108BD9-81ED-4DB2-BD59-A6C34878D82A}">
                    <a16:rowId xmlns:a16="http://schemas.microsoft.com/office/drawing/2014/main" val="3733148707"/>
                  </a:ext>
                </a:extLst>
              </a:tr>
            </a:tbl>
          </a:graphicData>
        </a:graphic>
      </p:graphicFrame>
      <p:sp>
        <p:nvSpPr>
          <p:cNvPr id="9" name="Rectangle 8">
            <a:extLst>
              <a:ext uri="{FF2B5EF4-FFF2-40B4-BE49-F238E27FC236}">
                <a16:creationId xmlns:a16="http://schemas.microsoft.com/office/drawing/2014/main" id="{461ADD9E-6DE2-EB1B-AF6A-0785B7A73F37}"/>
              </a:ext>
            </a:extLst>
          </p:cNvPr>
          <p:cNvSpPr/>
          <p:nvPr/>
        </p:nvSpPr>
        <p:spPr>
          <a:xfrm>
            <a:off x="338069" y="6114409"/>
            <a:ext cx="11514415" cy="23082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r>
              <a:rPr lang="en-US" sz="1000">
                <a:solidFill>
                  <a:schemeClr val="tx1"/>
                </a:solidFill>
              </a:rPr>
              <a:t/>
            </a:r>
            <a:r>
              <a:rPr lang="en-US" sz="1000" baseline="30000">
                <a:solidFill>
                  <a:schemeClr val="tx1"/>
                </a:solidFill>
                <a:latin typeface="Segoe UI" panose="020B0502040204020203" pitchFamily="34" charset="0"/>
                <a:cs typeface="Segoe UI" panose="020B0502040204020203" pitchFamily="34" charset="0"/>
              </a:rPr>
              <a:t>1</a:t>
            </a:r>
            <a:r>
              <a:rPr lang="en-US" sz="1000">
                <a:solidFill>
                  <a:schemeClr val="tx1"/>
                </a:solidFill>
              </a:rPr>
              <a:t/>
            </a:r>
          </a:p>
          <a:p>
            <a:r>
              <a:rPr lang="en-US" sz="1000">
                <a:solidFill>
                  <a:schemeClr val="tx1"/>
                </a:solidFill>
              </a:rPr>
              <a:t/>
            </a:r>
            <a:r>
              <a:rPr lang="en-US" sz="1000" err="1">
                <a:solidFill>
                  <a:schemeClr val="tx1"/>
                </a:solidFill>
              </a:rPr>
              <a:t/>
            </a:r>
            <a:endParaRPr lang="en-US" sz="1000">
              <a:solidFill>
                <a:schemeClr val="tx1"/>
              </a:solidFill>
              <a:cs typeface="Segoe UI"/>
            </a:endParaRPr>
          </a:p>
        </p:txBody>
      </p:sp>
      <p:sp>
        <p:nvSpPr>
          <p:cNvPr id="3" name="Title 1">
            <a:extLst>
              <a:ext uri="{FF2B5EF4-FFF2-40B4-BE49-F238E27FC236}">
                <a16:creationId xmlns:a16="http://schemas.microsoft.com/office/drawing/2014/main" id="{FC2D2D8C-3193-223F-BDDD-CE95415B1CA2}"/>
              </a:ext>
            </a:extLst>
          </p:cNvPr>
          <p:cNvSpPr>
            <a:spLocks noGrp="1"/>
          </p:cNvSpPr>
          <p:nvPr>
            <p:ph type="title"/>
          </p:nvPr>
        </p:nvSpPr>
        <p:spPr>
          <a:xfrm>
            <a:off x="343673" y="44624"/>
            <a:ext cx="11508811" cy="831850"/>
          </a:xfrm>
        </p:spPr>
        <p:txBody>
          <a:bodyPr/>
          <a:lstStyle/>
          <a:p>
            <a:r>
              <a:rPr lang="en-US" sz="2000">
                <a:cs typeface="Segoe UI"/>
              </a:rPr>
              <a:t/>
            </a:r>
            <a:br>
              <a:rPr lang="en-US">
                <a:cs typeface="Segoe UI"/>
              </a:rPr>
            </a:br>
            <a:r>
              <a:rPr lang="en-US" sz="1600"/>
              <a:t/>
            </a:r>
            <a:endParaRPr lang="en-US" altLang="ja-JP">
              <a:cs typeface="Segoe UI"/>
            </a:endParaRPr>
          </a:p>
        </p:txBody>
      </p:sp>
      <p:sp>
        <p:nvSpPr>
          <p:cNvPr id="7" name="Rectangle 6">
            <a:extLst>
              <a:ext uri="{FF2B5EF4-FFF2-40B4-BE49-F238E27FC236}">
                <a16:creationId xmlns:a16="http://schemas.microsoft.com/office/drawing/2014/main" id="{F7CDBA8B-C630-9C51-B72D-0F5BCADB8861}"/>
              </a:ext>
            </a:extLst>
          </p:cNvPr>
          <p:cNvSpPr/>
          <p:nvPr/>
        </p:nvSpPr>
        <p:spPr>
          <a:xfrm>
            <a:off x="334963" y="3068054"/>
            <a:ext cx="11522075" cy="818146"/>
          </a:xfrm>
          <a:prstGeom prst="rect">
            <a:avLst/>
          </a:prstGeom>
          <a:no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
        <p:nvSpPr>
          <p:cNvPr id="13" name="Rectangle 12">
            <a:extLst>
              <a:ext uri="{FF2B5EF4-FFF2-40B4-BE49-F238E27FC236}">
                <a16:creationId xmlns:a16="http://schemas.microsoft.com/office/drawing/2014/main" id="{7BAA1F8D-2D66-D6A6-C6AD-A197D981468D}"/>
              </a:ext>
            </a:extLst>
          </p:cNvPr>
          <p:cNvSpPr/>
          <p:nvPr/>
        </p:nvSpPr>
        <p:spPr>
          <a:xfrm>
            <a:off x="330409" y="3942090"/>
            <a:ext cx="11522075" cy="421105"/>
          </a:xfrm>
          <a:prstGeom prst="rect">
            <a:avLst/>
          </a:prstGeom>
          <a:no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200">
              <a:solidFill>
                <a:schemeClr val="tx1"/>
              </a:solidFill>
            </a:endParaRPr>
          </a:p>
        </p:txBody>
      </p:sp>
    </p:spTree>
    <p:extLst>
      <p:ext uri="{BB962C8B-B14F-4D97-AF65-F5344CB8AC3E}">
        <p14:creationId xmlns:p14="http://schemas.microsoft.com/office/powerpoint/2010/main" val="253350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45CFD-55BE-D7BA-A8CB-3794F9FA582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B9669B6-619D-3B29-5134-F512E51A0984}"/>
              </a:ext>
            </a:extLst>
          </p:cNvPr>
          <p:cNvSpPr>
            <a:spLocks noGrp="1"/>
          </p:cNvSpPr>
          <p:nvPr>
            <p:ph type="title"/>
          </p:nvPr>
        </p:nvSpPr>
        <p:spPr/>
        <p:txBody>
          <a:bodyPr/>
          <a:lstStyle/>
          <a:p>
            <a:r>
              <a:rPr lang="en-US">
                <a:latin typeface="+mj-lt"/>
              </a:rPr>
              <a:t>Table of Contents</a:t>
            </a:r>
            <a:endParaRPr lang="en-US">
              <a:latin typeface="+mj-lt"/>
              <a:ea typeface="Yu Gothic" panose="020B0400000000000000" pitchFamily="34" charset="-128"/>
            </a:endParaRPr>
          </a:p>
        </p:txBody>
      </p:sp>
      <p:graphicFrame>
        <p:nvGraphicFramePr>
          <p:cNvPr id="6" name="Table 5">
            <a:extLst>
              <a:ext uri="{FF2B5EF4-FFF2-40B4-BE49-F238E27FC236}">
                <a16:creationId xmlns:a16="http://schemas.microsoft.com/office/drawing/2014/main" id="{6F27B3EE-3026-A89C-AC40-A49A7DE2A55F}"/>
              </a:ext>
            </a:extLst>
          </p:cNvPr>
          <p:cNvGraphicFramePr>
            <a:graphicFrameLocks noGrp="1"/>
          </p:cNvGraphicFramePr>
          <p:nvPr>
            <p:extLst>
              <p:ext uri="{D42A27DB-BD31-4B8C-83A1-F6EECF244321}">
                <p14:modId xmlns:p14="http://schemas.microsoft.com/office/powerpoint/2010/main" val="4255855049"/>
              </p:ext>
            </p:extLst>
          </p:nvPr>
        </p:nvGraphicFramePr>
        <p:xfrm>
          <a:off x="343673" y="1371600"/>
          <a:ext cx="11508811" cy="2700000"/>
        </p:xfrm>
        <a:graphic>
          <a:graphicData uri="http://schemas.openxmlformats.org/drawingml/2006/table">
            <a:tbl>
              <a:tblPr>
                <a:tableStyleId>{5C22544A-7EE6-4342-B048-85BDC9FD1C3A}</a:tableStyleId>
              </a:tblPr>
              <a:tblGrid>
                <a:gridCol w="11508811">
                  <a:extLst>
                    <a:ext uri="{9D8B030D-6E8A-4147-A177-3AD203B41FA5}">
                      <a16:colId xmlns:a16="http://schemas.microsoft.com/office/drawing/2014/main" val="742313680"/>
                    </a:ext>
                  </a:extLst>
                </a:gridCol>
              </a:tblGrid>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Recommendations</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498195017"/>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92608482"/>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284173034"/>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lang="en-US"/>
                        <a:t/>
                      </a:r>
                      <a:endPar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endParaRP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203114249"/>
                  </a:ext>
                </a:extLst>
              </a:tr>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29896070"/>
                  </a:ext>
                </a:extLst>
              </a:tr>
            </a:tbl>
          </a:graphicData>
        </a:graphic>
      </p:graphicFrame>
    </p:spTree>
    <p:extLst>
      <p:ext uri="{BB962C8B-B14F-4D97-AF65-F5344CB8AC3E}">
        <p14:creationId xmlns:p14="http://schemas.microsoft.com/office/powerpoint/2010/main" val="232704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01449-26AC-795B-E8EC-D13799A4D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2BA1F-4185-8386-99B2-EAFAC483C423}"/>
              </a:ext>
            </a:extLst>
          </p:cNvPr>
          <p:cNvSpPr>
            <a:spLocks noGrp="1"/>
          </p:cNvSpPr>
          <p:nvPr>
            <p:ph type="title"/>
          </p:nvPr>
        </p:nvSpPr>
        <p:spPr/>
        <p:txBody>
          <a:bodyPr/>
          <a:lstStyle/>
          <a:p>
            <a:r>
              <a:rPr lang="en-US"/>
              <a:t>Thailand - Go/No-Go Assessment</a:t>
            </a:r>
            <a:br>
              <a:rPr lang="en-US"/>
            </a:br>
            <a:r>
              <a:rPr lang="en-US" sz="1600"/>
              <a:t>Source: YCP Analysis | | Validate unit economics with 3 pilot projects before scaling</a:t>
            </a:r>
            <a:endParaRPr lang="en-KH"/>
          </a:p>
        </p:txBody>
      </p:sp>
      <p:graphicFrame>
        <p:nvGraphicFramePr>
          <p:cNvPr id="3" name="Table 2">
            <a:extLst>
              <a:ext uri="{FF2B5EF4-FFF2-40B4-BE49-F238E27FC236}">
                <a16:creationId xmlns:a16="http://schemas.microsoft.com/office/drawing/2014/main" id="{BC0C59B9-B934-C5DF-3AF0-DE3D7C6341BE}"/>
              </a:ext>
            </a:extLst>
          </p:cNvPr>
          <p:cNvGraphicFramePr>
            <a:graphicFrameLocks noGrp="1"/>
          </p:cNvGraphicFramePr>
          <p:nvPr>
            <p:extLst>
              <p:ext uri="{D42A27DB-BD31-4B8C-83A1-F6EECF244321}">
                <p14:modId xmlns:p14="http://schemas.microsoft.com/office/powerpoint/2010/main" val="3924852641"/>
              </p:ext>
            </p:extLst>
          </p:nvPr>
        </p:nvGraphicFramePr>
        <p:xfrm>
          <a:off x="334963" y="1341437"/>
          <a:ext cx="11508811" cy="4751385"/>
        </p:xfrm>
        <a:graphic>
          <a:graphicData uri="http://schemas.openxmlformats.org/drawingml/2006/table">
            <a:tbl>
              <a:tblPr firstRow="1" bandRow="1">
                <a:tableStyleId>{5C22544A-7EE6-4342-B048-85BDC9FD1C3A}</a:tableStyleId>
              </a:tblPr>
              <a:tblGrid>
                <a:gridCol w="514891">
                  <a:extLst>
                    <a:ext uri="{9D8B030D-6E8A-4147-A177-3AD203B41FA5}">
                      <a16:colId xmlns:a16="http://schemas.microsoft.com/office/drawing/2014/main" val="3553870781"/>
                    </a:ext>
                  </a:extLst>
                </a:gridCol>
                <a:gridCol w="2043953">
                  <a:extLst>
                    <a:ext uri="{9D8B030D-6E8A-4147-A177-3AD203B41FA5}">
                      <a16:colId xmlns:a16="http://schemas.microsoft.com/office/drawing/2014/main" val="2260770571"/>
                    </a:ext>
                  </a:extLst>
                </a:gridCol>
                <a:gridCol w="8949967">
                  <a:extLst>
                    <a:ext uri="{9D8B030D-6E8A-4147-A177-3AD203B41FA5}">
                      <a16:colId xmlns:a16="http://schemas.microsoft.com/office/drawing/2014/main" val="2423449230"/>
                    </a:ext>
                  </a:extLst>
                </a:gridCol>
              </a:tblGrid>
              <a:tr h="950277">
                <a:tc>
                  <a:txBody>
                    <a:bodyPr/>
                    <a:lstStyle/>
                    <a:p>
                      <a:pPr marL="0" lvl="0" indent="0" algn="ctr">
                        <a:buNone/>
                      </a:pPr>
                      <a:r>
                        <a:rPr kumimoji="1" lang="en-US" sz="1400" b="0" i="0" u="none" strike="noStrike" kern="1200">
                          <a:solidFill>
                            <a:schemeClr val="tx1"/>
                          </a:solidFill>
                          <a:effectLst/>
                          <a:latin typeface="+mn-lt"/>
                          <a:ea typeface="+mn-ea"/>
                          <a:cs typeface="Segoe UI" panose="020B0502040204020203" pitchFamily="34" charset="0"/>
                          <a:hlinkClick r:id="rId2" action="ppaction://hlinksldjump"/>
                        </a:rPr>
                        <a:t>Criterion | Secure local JV partner with DEDE registration by Q2 2025</a:t>
                      </a:r>
                      <a:endParaRPr kumimoji="1" lang="en-US" sz="1400" b="0" i="0" u="none" strike="noStrike" kern="1200">
                        <a:solidFill>
                          <a:schemeClr val="tx1"/>
                        </a:solidFill>
                        <a:effectLst/>
                        <a:latin typeface="+mn-lt"/>
                        <a:ea typeface="+mn-ea"/>
                        <a:cs typeface="Segoe UI" panose="020B0502040204020203" pitchFamily="34" charset="0"/>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lvl="0" indent="0" algn="l">
                        <a:buNone/>
                      </a:pPr>
                      <a:r>
                        <a:rPr lang="en-US" sz="1400" b="0">
                          <a:solidFill>
                            <a:schemeClr val="tx1"/>
                          </a:solidFill>
                        </a:rPr>
                        <a:t>Status | VERDICT: CONDITIONAL GO</a:t>
                      </a:r>
                      <a:endParaRPr kumimoji="1" lang="en-US" sz="1400" b="0" i="0" u="none" strike="noStrike" kern="1200">
                        <a:solidFill>
                          <a:schemeClr val="tx1"/>
                        </a:solidFill>
                        <a:effectLst/>
                        <a:latin typeface="+mn-lt"/>
                        <a:ea typeface="+mn-ea"/>
                        <a:cs typeface="Segoe UI" panose="020B0502040204020203" pitchFamily="34" charset="0"/>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b="0">
                          <a:solidFill>
                            <a:schemeClr val="tx1"/>
                          </a:solidFill>
                          <a:effectLst/>
                        </a:rPr>
                        <a:t>Evidence | Conditions:</a:t>
                      </a:r>
                      <a:endParaRPr kumimoji="1" lang="en-US" sz="1400" b="0" kern="1200">
                        <a:solidFill>
                          <a:schemeClr val="tx1"/>
                        </a:solidFill>
                        <a:latin typeface="+mj-lt"/>
                        <a:ea typeface="+mn-ea"/>
                        <a:cs typeface="+mn-c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238320570"/>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3" action="ppaction://hlinksldjump"/>
                        </a:rPr>
                        <a:t>Market Size &gt; USD 500M</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 | ✗ | Recent government transition creates policy uncertainty; new administration energy priorities unclear until mid-2025</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a:t>THB 12B (~USD 340M) and growing 15% annually; projected THB 20B by 2028</a:t>
                      </a: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036788812"/>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4" action="ppaction://hlinksldjump"/>
                        </a:rPr>
                        <a:t>Regulatory Environment Favorable</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Segoe UI" panose="020B0502040204020203" pitchFamily="34" charset="0"/>
                          <a:cs typeface="Segoe UI" panose="020B0502040204020203" pitchFamily="34" charset="0"/>
                        </a:rPr>
                        <a:t>BOI incentives, DEDE ESCO framework, building energy code enforcement</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a:t>Competitive Positioning Achievable</a:t>
                      </a: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594356475"/>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5" action="ppaction://hlinksldjump"/>
                        </a:rPr>
                        <a:t>Technology gap in industrial ESCO segment; Japanese manufacturing base creates captive demand</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rPr>
                        <a:t>Local Partner Available</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kern="1200">
                          <a:solidFill>
                            <a:schemeClr val="dk1"/>
                          </a:solidFill>
                          <a:latin typeface="+mj-lt"/>
                          <a:ea typeface="+mn-ea"/>
                          <a:cs typeface="+mn-cs"/>
                        </a:rPr>
                        <a:t>3 qualified JV candidates identified with complementary capabilities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912499300"/>
                  </a:ext>
                </a:extLst>
              </a:tr>
              <a:tr h="950277">
                <a:tc>
                  <a:txBody>
                    <a:bodyPr/>
                    <a:lstStyle/>
                    <a:p>
                      <a:pPr marL="0" lvl="0" indent="0" algn="ctr" defTabSz="914400" rtl="0" eaLnBrk="1" latinLnBrk="0" hangingPunct="1">
                        <a:buNone/>
                      </a:pPr>
                      <a:r>
                        <a:rPr kumimoji="1" lang="en-US" sz="1400" b="0" i="0" u="none" strike="noStrike" kern="1200">
                          <a:solidFill>
                            <a:schemeClr val="tx1"/>
                          </a:solidFill>
                          <a:effectLst/>
                          <a:latin typeface="+mj-lt"/>
                          <a:ea typeface="+mn-ea"/>
                          <a:cs typeface="Segoe UI" panose="020B0502040204020203" pitchFamily="34" charset="0"/>
                          <a:hlinkClick r:id="rId6" action="ppaction://hlinksldjump"/>
                        </a:rPr>
                        <a:t>IRR &gt; 15% Achievable</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lvl="0" indent="0" algn="l" defTabSz="914400" rtl="0" eaLnBrk="1" latinLnBrk="0" hangingPunct="1">
                        <a:buNone/>
                      </a:pPr>
                      <a:r>
                        <a:rPr kumimoji="1" lang="en-US" sz="1400" b="0" i="0" u="none" strike="noStrike" kern="1200">
                          <a:solidFill>
                            <a:schemeClr val="tx1"/>
                          </a:solidFill>
                          <a:effectLst/>
                          <a:latin typeface="+mj-lt"/>
                          <a:ea typeface="+mn-ea"/>
                          <a:cs typeface="Segoe UI" panose="020B0502040204020203" pitchFamily="34" charset="0"/>
                        </a:rPr>
                        <a:t>Market IRRs of 18-22% confirmed; BOI tax incentives improve returns further</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i="0" u="none" strike="noStrike" kern="1200">
                          <a:solidFill>
                            <a:schemeClr val="tx1"/>
                          </a:solidFill>
                          <a:effectLst/>
                          <a:latin typeface="+mj-lt"/>
                          <a:ea typeface="+mn-ea"/>
                          <a:cs typeface="Segoe UI" panose="020B0502040204020203" pitchFamily="34" charset="0"/>
                        </a:rPr>
                        <a:t>Political Stability | | Obtain BOI promotion before committing full investment</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354980588"/>
                  </a:ext>
                </a:extLst>
              </a:tr>
            </a:tbl>
          </a:graphicData>
        </a:graphic>
      </p:graphicFrame>
    </p:spTree>
    <p:extLst>
      <p:ext uri="{BB962C8B-B14F-4D97-AF65-F5344CB8AC3E}">
        <p14:creationId xmlns:p14="http://schemas.microsoft.com/office/powerpoint/2010/main" val="1742315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16919-4027-865A-EFC5-73537CEC3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FDFF9F-24AA-324C-B352-1E91B539733E}"/>
              </a:ext>
            </a:extLst>
          </p:cNvPr>
          <p:cNvSpPr>
            <a:spLocks noGrp="1"/>
          </p:cNvSpPr>
          <p:nvPr>
            <p:ph type="title"/>
          </p:nvPr>
        </p:nvSpPr>
        <p:spPr/>
        <p:txBody>
          <a:bodyPr/>
          <a:lstStyle/>
          <a:p>
            <a:r>
              <a:rPr lang="en-KH"/>
              <a:t>Executive Summary</a:t>
            </a:r>
          </a:p>
        </p:txBody>
      </p:sp>
      <p:sp>
        <p:nvSpPr>
          <p:cNvPr id="5" name="TextBox 4">
            <a:extLst>
              <a:ext uri="{FF2B5EF4-FFF2-40B4-BE49-F238E27FC236}">
                <a16:creationId xmlns:a16="http://schemas.microsoft.com/office/drawing/2014/main" id="{0DC6851A-7211-13A2-A43D-2E1A34128A06}"/>
              </a:ext>
            </a:extLst>
          </p:cNvPr>
          <p:cNvSpPr txBox="1"/>
          <p:nvPr/>
        </p:nvSpPr>
        <p:spPr>
          <a:xfrm>
            <a:off x="334962" y="1371600"/>
            <a:ext cx="11508811" cy="4616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r>
              <a:rPr lang="en-US" sz="1400"/>
              <a:t>- Thailand presents a compelling market entry opportunity for Energy Services, driven by rising industrial energy costs, government mandates for building retrofits, and a critical 18-month window created by carbon tax legislation and Japanese FDI surge.</a:t>
            </a:r>
          </a:p>
          <a:p>
            <a:pPr fontAlgn="base"/>
            <a:endParaRPr lang="en-US" sz="1400">
              <a:highlight>
                <a:srgbClr val="FFFF00"/>
              </a:highlight>
              <a:cs typeface="Segoe UI"/>
            </a:endParaRPr>
          </a:p>
          <a:p>
            <a:pPr fontAlgn="base"/>
            <a:r>
              <a:rPr lang="en-US" sz="1400"/>
              <a:t>- The ESCO market is valued at THB 8.5B (2023) growing 15% annually, with projected THB 12B+ by 2027.</a:t>
            </a:r>
            <a:r>
              <a:rPr lang="en-US" sz="1400">
                <a:hlinkClick r:id="rId2" action="ppaction://hlinksldjump"/>
              </a:rPr>
              <a:t>- A Joint Venture with Absolute Clean Energy (ACE) is recommended as the optimal entry strategy, balancing speed-to-market with risk management.</a:t>
            </a:r>
            <a:r>
              <a:rPr lang="en-US" sz="1400"/>
              <a:t>- Key success factors include securing DEDE ESCO registration, obtaining BOI promotion for tax incentives, and establishing pilot projects with Japanese manufacturers in the Eastern Seaboard industrial estates.</a:t>
            </a:r>
          </a:p>
          <a:p>
            <a:pPr fontAlgn="base"/>
            <a:endParaRPr lang="en-US" sz="1400">
              <a:cs typeface="Segoe UI"/>
            </a:endParaRPr>
          </a:p>
          <a:p>
            <a:pPr fontAlgn="base"/>
            <a:r>
              <a:rPr lang="en-US" sz="1400"/>
              <a:t>- Total Phase 1 investment of USD 5-8M with expected breakeven at 30-36 months and IRR of 18-22%.</a:t>
            </a:r>
            <a:r>
              <a:rPr lang="en-US" sz="1400">
                <a:hlinkClick r:id="rId3" action="ppaction://hlinksldjump"/>
              </a:rPr>
              <a:t>- The regulatory environment is favorable with established BOI framework, though bureaucratic delays and political transitions warrant monitoring.</a:t>
            </a:r>
            <a:r>
              <a:rPr lang="en-US" sz="1400"/>
              <a:t/>
            </a:r>
          </a:p>
          <a:p>
            <a:pPr fontAlgn="base"/>
            <a:endParaRPr lang="en-US" sz="1400">
              <a:cs typeface="Segoe UI"/>
            </a:endParaRPr>
          </a:p>
          <a:p>
            <a:pPr fontAlgn="base"/>
            <a:r>
              <a:rPr lang="en-US" sz="1400"/>
              <a:t/>
            </a:r>
            <a:r>
              <a:rPr lang="en-US" sz="1400">
                <a:hlinkClick r:id="rId4" action="ppaction://hlinksldjump"/>
              </a:rPr>
              <a:t/>
            </a:r>
            <a:r>
              <a:rPr lang="en-US" sz="1400"/>
              <a:t/>
            </a:r>
          </a:p>
        </p:txBody>
      </p:sp>
    </p:spTree>
    <p:extLst>
      <p:ext uri="{BB962C8B-B14F-4D97-AF65-F5344CB8AC3E}">
        <p14:creationId xmlns:p14="http://schemas.microsoft.com/office/powerpoint/2010/main" val="3631753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01449-26AC-795B-E8EC-D13799A4D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2BA1F-4185-8386-99B2-EAFAC483C423}"/>
              </a:ext>
            </a:extLst>
          </p:cNvPr>
          <p:cNvSpPr>
            <a:spLocks noGrp="1"/>
          </p:cNvSpPr>
          <p:nvPr>
            <p:ph type="title"/>
          </p:nvPr>
        </p:nvSpPr>
        <p:spPr/>
        <p:txBody>
          <a:bodyPr/>
          <a:lstStyle/>
          <a:p>
            <a:r>
              <a:rPr lang="en-US"/>
              <a:t>Thailand - Opportunities &amp; Obstacles</a:t>
            </a:r>
            <a:br>
              <a:rPr lang="en-US"/>
            </a:br>
            <a:r>
              <a:rPr lang="en-US" sz="1600"/>
              <a:t>Proceed with conditional market entry via Joint Venture with Absolute Clean Energy (ACE). Prioritize DEDE ESCO registration, BOI promotion application, and 3 pilot projects in Japanese manufacturing segment. Total Phase 1 investment of USD 5-8M with expected breakeven at 30-36 months.</a:t>
            </a:r>
            <a:endParaRPr lang="en-KH"/>
          </a:p>
        </p:txBody>
      </p:sp>
      <p:graphicFrame>
        <p:nvGraphicFramePr>
          <p:cNvPr id="3" name="Table 2">
            <a:extLst>
              <a:ext uri="{FF2B5EF4-FFF2-40B4-BE49-F238E27FC236}">
                <a16:creationId xmlns:a16="http://schemas.microsoft.com/office/drawing/2014/main" id="{BC0C59B9-B934-C5DF-3AF0-DE3D7C6341BE}"/>
              </a:ext>
            </a:extLst>
          </p:cNvPr>
          <p:cNvGraphicFramePr>
            <a:graphicFrameLocks noGrp="1"/>
          </p:cNvGraphicFramePr>
          <p:nvPr>
            <p:extLst>
              <p:ext uri="{D42A27DB-BD31-4B8C-83A1-F6EECF244321}">
                <p14:modId xmlns:p14="http://schemas.microsoft.com/office/powerpoint/2010/main" val="3924852641"/>
              </p:ext>
            </p:extLst>
          </p:nvPr>
        </p:nvGraphicFramePr>
        <p:xfrm>
          <a:off x="334963" y="1341437"/>
          <a:ext cx="11508811" cy="4751385"/>
        </p:xfrm>
        <a:graphic>
          <a:graphicData uri="http://schemas.openxmlformats.org/drawingml/2006/table">
            <a:tbl>
              <a:tblPr firstRow="1" bandRow="1">
                <a:tableStyleId>{5C22544A-7EE6-4342-B048-85BDC9FD1C3A}</a:tableStyleId>
              </a:tblPr>
              <a:tblGrid>
                <a:gridCol w="514891">
                  <a:extLst>
                    <a:ext uri="{9D8B030D-6E8A-4147-A177-3AD203B41FA5}">
                      <a16:colId xmlns:a16="http://schemas.microsoft.com/office/drawing/2014/main" val="3553870781"/>
                    </a:ext>
                  </a:extLst>
                </a:gridCol>
                <a:gridCol w="2043953">
                  <a:extLst>
                    <a:ext uri="{9D8B030D-6E8A-4147-A177-3AD203B41FA5}">
                      <a16:colId xmlns:a16="http://schemas.microsoft.com/office/drawing/2014/main" val="2260770571"/>
                    </a:ext>
                  </a:extLst>
                </a:gridCol>
                <a:gridCol w="8949967">
                  <a:extLst>
                    <a:ext uri="{9D8B030D-6E8A-4147-A177-3AD203B41FA5}">
                      <a16:colId xmlns:a16="http://schemas.microsoft.com/office/drawing/2014/main" val="2423449230"/>
                    </a:ext>
                  </a:extLst>
                </a:gridCol>
              </a:tblGrid>
              <a:tr h="950277">
                <a:tc>
                  <a:txBody>
                    <a:bodyPr/>
                    <a:lstStyle/>
                    <a:p>
                      <a:pPr marL="0" lvl="0" indent="0" algn="ctr">
                        <a:buNone/>
                      </a:pPr>
                      <a:r>
                        <a:rPr kumimoji="1" lang="en-US" sz="1400" b="0" i="0" u="none" strike="noStrike" kern="1200">
                          <a:solidFill>
                            <a:schemeClr val="tx1"/>
                          </a:solidFill>
                          <a:effectLst/>
                          <a:latin typeface="+mn-lt"/>
                          <a:ea typeface="+mn-ea"/>
                          <a:cs typeface="Segoe UI" panose="020B0502040204020203" pitchFamily="34" charset="0"/>
                          <a:hlinkClick r:id="rId2" action="ppaction://hlinksldjump"/>
                        </a:rPr>
                        <a:t>Source: YCP Analysis</a:t>
                      </a:r>
                      <a:endParaRPr kumimoji="1" lang="en-US" sz="1400" b="0" i="0" u="none" strike="noStrike" kern="1200">
                        <a:solidFill>
                          <a:schemeClr val="tx1"/>
                        </a:solidFill>
                        <a:effectLst/>
                        <a:latin typeface="+mn-lt"/>
                        <a:ea typeface="+mn-ea"/>
                        <a:cs typeface="Segoe UI" panose="020B0502040204020203" pitchFamily="34" charset="0"/>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lvl="0" indent="0" algn="l">
                        <a:buNone/>
                      </a:pPr>
                      <a:r>
                        <a:rPr lang="en-US" sz="1400" b="0">
                          <a:solidFill>
                            <a:schemeClr val="tx1"/>
                          </a:solidFill>
                        </a:rPr>
                        <a:t>Opportunities</a:t>
                      </a:r>
                      <a:endParaRPr kumimoji="1" lang="en-US" sz="1400" b="0" i="0" u="none" strike="noStrike" kern="1200">
                        <a:solidFill>
                          <a:schemeClr val="tx1"/>
                        </a:solidFill>
                        <a:effectLst/>
                        <a:latin typeface="+mn-lt"/>
                        <a:ea typeface="+mn-ea"/>
                        <a:cs typeface="Segoe UI" panose="020B0502040204020203" pitchFamily="34" charset="0"/>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b="0">
                          <a:solidFill>
                            <a:schemeClr val="tx1"/>
                          </a:solidFill>
                          <a:effectLst/>
                        </a:rPr>
                        <a:t>Rising industrial energy costs creating urgent demand for efficiency solutions (THB 12B market by 2027) Timing: 2025-2026 Action: Target top 50 energy-intensive manufacturers with guaranteed savings proposals</a:t>
                      </a:r>
                      <a:endParaRPr kumimoji="1" lang="en-US" sz="1400" b="0" kern="1200">
                        <a:solidFill>
                          <a:schemeClr val="tx1"/>
                        </a:solidFill>
                        <a:latin typeface="+mj-lt"/>
                        <a:ea typeface="+mn-ea"/>
                        <a:cs typeface="+mn-c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238320570"/>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3" action="ppaction://hlinksldjump"/>
                        </a:rPr>
                        <a:t>Government building retrofit mandate covering 5,000+ facilities (THB 3.5B government pipeline) Timing: 2025-2028 Action: Register as approved DEDE service provider and bid on Phase 1 contracts</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Carbon tax legislation expected by 2027 will accelerate private sector ESCO adoption</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a:t>Data center boom driving 45% growth in cooling efficiency services (THB 1.8B by 2026) Timing: 2025-2027 Action: Develop specialized data center cooling optimization service offering</a:t>
                      </a: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036788812"/>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4" action="ppaction://hlinksldjump"/>
                        </a:rPr>
                        <a:t>Obstacles &amp; Risks</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Segoe UI" panose="020B0502040204020203" pitchFamily="34" charset="0"/>
                          <a:cs typeface="Segoe UI" panose="020B0502040204020203" pitchFamily="34" charset="0"/>
                        </a:rPr>
                        <a:t>Thai ESCO market fragmented with 45+ competitors and intense price competition [High] Mitigation: Differentiate on technology and guaranteed savings rather than competing on price</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a:t>Complex BOI and licensing requirements add 6-9 months to market entry timeline [Medium] Mitigation: Engage specialist legal counsel and begin BOI application process immediately</a:t>
                      </a: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594356475"/>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5" action="ppaction://hlinksldjump"/>
                        </a:rPr>
                        <a:t>Local companies have deep government relationships difficult for foreign entrants to replicate [Medium-High] Mitigation: Partner with established local ESCO for government channel access</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rPr>
                        <a:t>Attractiveness: 8/10 | Feasibility: 7/10</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kern="1200">
                          <a:solidFill>
                            <a:schemeClr val="dk1"/>
                          </a:solidFill>
                          <a:latin typeface="+mj-lt"/>
                          <a:ea typeface="+mn-ea"/>
                          <a:cs typeface="+mn-cs"/>
                        </a:rPr>
                        <a:t>Attractiveness: Large addressable market (THB 12B+) with strong growth drivers (carbon tax, smart city mandate, industrial relocation); favorable regulatory environment with BOI incentives reducing effective tax to near-zero for first 8 years | Feasibility: Established ESCO market with clear regulatory framework;</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912499300"/>
                  </a:ext>
                </a:extLst>
              </a:tr>
              <a:tr h="950277">
                <a:tc>
                  <a:txBody>
                    <a:bodyPr/>
                    <a:lstStyle/>
                    <a:p>
                      <a:pPr marL="0" lvl="0" indent="0" algn="ctr" defTabSz="914400" rtl="0" eaLnBrk="1" latinLnBrk="0" hangingPunct="1">
                        <a:buNone/>
                      </a:pPr>
                      <a:r>
                        <a:rPr kumimoji="1" lang="en-US" sz="1400" b="0" i="0" u="none" strike="noStrike" kern="1200">
                          <a:solidFill>
                            <a:schemeClr val="tx1"/>
                          </a:solidFill>
                          <a:effectLst/>
                          <a:latin typeface="+mj-lt"/>
                          <a:ea typeface="+mn-ea"/>
                          <a:cs typeface="Segoe UI" panose="020B0502040204020203" pitchFamily="34" charset="0"/>
                          <a:hlinkClick r:id="rId6" action="ppaction://hlinksldjump"/>
                        </a:rPr>
                        <a:t>main challenges are relationship-driven sales cycle and 45+ existing competitors requiring differentiated value proposition</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lvl="0" indent="0" algn="l" defTabSz="914400" rtl="0" eaLnBrk="1" latinLnBrk="0" hangingPunct="1">
                        <a:buNone/>
                      </a:pPr>
                      <a:r>
                        <a:rPr kumimoji="1" lang="en-US" sz="1400" b="0" i="0" u="none" strike="noStrike" kern="1200">
                          <a:solidFill>
                            <a:schemeClr val="tx1"/>
                          </a:solidFill>
                          <a:effectLst/>
                          <a:latin typeface="+mj-lt"/>
                          <a:ea typeface="+mn-ea"/>
                          <a:cs typeface="Segoe UI" panose="020B0502040204020203" pitchFamily="34" charset="0"/>
                        </a:rPr>
                        <a:t>Strategic Recommendation</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i="0" u="none" strike="noStrike" kern="1200">
                          <a:solidFill>
                            <a:schemeClr val="tx1"/>
                          </a:solidFill>
                          <a:effectLst/>
                          <a:latin typeface="+mj-lt"/>
                          <a:ea typeface="+mn-ea"/>
                          <a:cs typeface="Segoe UI" panose="020B0502040204020203" pitchFamily="34" charset="0"/>
                        </a:rPr>
                        <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354980588"/>
                  </a:ext>
                </a:extLst>
              </a:tr>
            </a:tbl>
          </a:graphicData>
        </a:graphic>
      </p:graphicFrame>
    </p:spTree>
    <p:extLst>
      <p:ext uri="{BB962C8B-B14F-4D97-AF65-F5344CB8AC3E}">
        <p14:creationId xmlns:p14="http://schemas.microsoft.com/office/powerpoint/2010/main" val="1742315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01449-26AC-795B-E8EC-D13799A4D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2BA1F-4185-8386-99B2-EAFAC483C423}"/>
              </a:ext>
            </a:extLst>
          </p:cNvPr>
          <p:cNvSpPr>
            <a:spLocks noGrp="1"/>
          </p:cNvSpPr>
          <p:nvPr>
            <p:ph type="title"/>
          </p:nvPr>
        </p:nvSpPr>
        <p:spPr/>
        <p:txBody>
          <a:bodyPr/>
          <a:lstStyle/>
          <a:p>
            <a:r>
              <a:rPr lang="en-US"/>
              <a:t>Thailand - Key Insights</a:t>
            </a:r>
            <a:br>
              <a:rPr lang="en-US"/>
            </a:br>
            <a:r>
              <a:rPr lang="en-US" sz="1600"/>
              <a:t>Strategic implications for market entry</a:t>
            </a:r>
            <a:endParaRPr lang="en-KH"/>
          </a:p>
        </p:txBody>
      </p:sp>
      <p:graphicFrame>
        <p:nvGraphicFramePr>
          <p:cNvPr id="3" name="Table 2">
            <a:extLst>
              <a:ext uri="{FF2B5EF4-FFF2-40B4-BE49-F238E27FC236}">
                <a16:creationId xmlns:a16="http://schemas.microsoft.com/office/drawing/2014/main" id="{BC0C59B9-B934-C5DF-3AF0-DE3D7C6341BE}"/>
              </a:ext>
            </a:extLst>
          </p:cNvPr>
          <p:cNvGraphicFramePr>
            <a:graphicFrameLocks noGrp="1"/>
          </p:cNvGraphicFramePr>
          <p:nvPr>
            <p:extLst>
              <p:ext uri="{D42A27DB-BD31-4B8C-83A1-F6EECF244321}">
                <p14:modId xmlns:p14="http://schemas.microsoft.com/office/powerpoint/2010/main" val="3924852641"/>
              </p:ext>
            </p:extLst>
          </p:nvPr>
        </p:nvGraphicFramePr>
        <p:xfrm>
          <a:off x="334963" y="1341437"/>
          <a:ext cx="11508811" cy="4751385"/>
        </p:xfrm>
        <a:graphic>
          <a:graphicData uri="http://schemas.openxmlformats.org/drawingml/2006/table">
            <a:tbl>
              <a:tblPr firstRow="1" bandRow="1">
                <a:tableStyleId>{5C22544A-7EE6-4342-B048-85BDC9FD1C3A}</a:tableStyleId>
              </a:tblPr>
              <a:tblGrid>
                <a:gridCol w="514891">
                  <a:extLst>
                    <a:ext uri="{9D8B030D-6E8A-4147-A177-3AD203B41FA5}">
                      <a16:colId xmlns:a16="http://schemas.microsoft.com/office/drawing/2014/main" val="3553870781"/>
                    </a:ext>
                  </a:extLst>
                </a:gridCol>
                <a:gridCol w="2043953">
                  <a:extLst>
                    <a:ext uri="{9D8B030D-6E8A-4147-A177-3AD203B41FA5}">
                      <a16:colId xmlns:a16="http://schemas.microsoft.com/office/drawing/2014/main" val="2260770571"/>
                    </a:ext>
                  </a:extLst>
                </a:gridCol>
                <a:gridCol w="8949967">
                  <a:extLst>
                    <a:ext uri="{9D8B030D-6E8A-4147-A177-3AD203B41FA5}">
                      <a16:colId xmlns:a16="http://schemas.microsoft.com/office/drawing/2014/main" val="2423449230"/>
                    </a:ext>
                  </a:extLst>
                </a:gridCol>
              </a:tblGrid>
              <a:tr h="950277">
                <a:tc>
                  <a:txBody>
                    <a:bodyPr/>
                    <a:lstStyle/>
                    <a:p>
                      <a:pPr marL="0" lvl="0" indent="0" algn="ctr">
                        <a:buNone/>
                      </a:pPr>
                      <a:r>
                        <a:rPr kumimoji="1" lang="en-US" sz="1400" b="0" i="0" u="none" strike="noStrike" kern="1200">
                          <a:solidFill>
                            <a:schemeClr val="tx1"/>
                          </a:solidFill>
                          <a:effectLst/>
                          <a:latin typeface="+mn-lt"/>
                          <a:ea typeface="+mn-ea"/>
                          <a:cs typeface="Segoe UI" panose="020B0502040204020203" pitchFamily="34" charset="0"/>
                          <a:hlinkClick r:id="rId2" action="ppaction://hlinksldjump"/>
                        </a:rPr>
                        <a:t>Source: YCP Analysis | RECOMMENDATION | Proceed with conditional market entry via Joint Venture with Absolute Clean Energy (ACE). Prioritize DEDE ESCO registration, BOI promotion application, and 3 pilot projects in Japanese manufacturing segment. Total Phase 1 investment of USD 5-8M with expected breakeven at 30-36 months.</a:t>
                      </a:r>
                      <a:endParaRPr kumimoji="1" lang="en-US" sz="1400" b="0" i="0" u="none" strike="noStrike" kern="1200">
                        <a:solidFill>
                          <a:schemeClr val="tx1"/>
                        </a:solidFill>
                        <a:effectLst/>
                        <a:latin typeface="+mn-lt"/>
                        <a:ea typeface="+mn-ea"/>
                        <a:cs typeface="Segoe UI" panose="020B0502040204020203" pitchFamily="34" charset="0"/>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lvl="0" indent="0" algn="l">
                        <a:buNone/>
                      </a:pPr>
                      <a:r>
                        <a:rPr lang="en-US" sz="1400" b="0">
                          <a:solidFill>
                            <a:schemeClr val="tx1"/>
                          </a:solidFill>
                        </a:rPr>
                        <a:t>Labor cost pressure creating energy efficiency urgency across Thai manufacturing</a:t>
                      </a:r>
                      <a:endParaRPr kumimoji="1" lang="en-US" sz="1400" b="0" i="0" u="none" strike="noStrike" kern="1200">
                        <a:solidFill>
                          <a:schemeClr val="tx1"/>
                        </a:solidFill>
                        <a:effectLst/>
                        <a:latin typeface="+mn-lt"/>
                        <a:ea typeface="+mn-ea"/>
                        <a:cs typeface="Segoe UI" panose="020B0502040204020203" pitchFamily="34" charset="0"/>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b="0">
                          <a:solidFill>
                            <a:schemeClr val="tx1"/>
                          </a:solidFill>
                          <a:effectLst/>
                        </a:rPr>
                        <a:t>Manufacturing wages rose 8% annually 2021-2024 while energy costs increased 12%, compressing margins from 18% to 13% for mid-tier manufacturers.</a:t>
                      </a:r>
                      <a:endParaRPr kumimoji="1" lang="en-US" sz="1400" b="0" kern="1200">
                        <a:solidFill>
                          <a:schemeClr val="tx1"/>
                        </a:solidFill>
                        <a:latin typeface="+mj-lt"/>
                        <a:ea typeface="+mn-ea"/>
                        <a:cs typeface="+mn-c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238320570"/>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3" action="ppaction://hlinksldjump"/>
                        </a:rPr>
                        <a:t>So what: Aging workforce drives wage inflation while energy transition increases fuel costs - double cost squeeze accelerates ESCO demand from reactive to proactive.</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Action: Position energy efficiency as cost management tool rather than sustainability initiative - CFO-driven sales cycle delivers faster conversion than CSR-driven approach.</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a:t>Timing: Move by Q2 2026 - carbon tax starts Jan 2027, creating step-change in demand that early movers capture</a:t>
                      </a: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036788812"/>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4" action="ppaction://hlinksldjump"/>
                        </a:rPr>
                        <a:t>Government smart city program unlocking THB 15B in integrated energy management contracts</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Segoe UI" panose="020B0502040204020203" pitchFamily="34" charset="0"/>
                          <a:cs typeface="Segoe UI" panose="020B0502040204020203" pitchFamily="34" charset="0"/>
                        </a:rPr>
                        <a:t>Thailand 4.0 smart city initiative designating 30 pilot cities by 2027 with mandatory energy management systems in all new government buildings over 2,000 sqm.</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a:t>So what: Policy creates market: government mandate removes buyer hesitation and guarantees baseline demand for qualified ESCO providers meeting DEDE technical standards.</a:t>
                      </a: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594356475"/>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5" action="ppaction://hlinksldjump"/>
                        </a:rPr>
                        <a:t>Action: Obtain DEDE ESCO registration immediately and build reference projects in Phase 1 smart city locations to qualify for larger Phase 2 contracts.</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rPr>
                        <a:t>Timing: Phase 1 RFPs issuing Q3 2025 - must have local entity and DEDE registration by Q2 2025 to participate</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kern="1200">
                          <a:solidFill>
                            <a:schemeClr val="dk1"/>
                          </a:solidFill>
                          <a:latin typeface="+mj-lt"/>
                          <a:ea typeface="+mn-ea"/>
                          <a:cs typeface="+mn-cs"/>
                        </a:rPr>
                        <a:t>Japanese manufacturing exodus from China redirecting THB 200B+ industrial investment to Thailand</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912499300"/>
                  </a:ext>
                </a:extLst>
              </a:tr>
              <a:tr h="950277">
                <a:tc>
                  <a:txBody>
                    <a:bodyPr/>
                    <a:lstStyle/>
                    <a:p>
                      <a:pPr marL="0" lvl="0" indent="0" algn="ctr" defTabSz="914400" rtl="0" eaLnBrk="1" latinLnBrk="0" hangingPunct="1">
                        <a:buNone/>
                      </a:pPr>
                      <a:r>
                        <a:rPr kumimoji="1" lang="en-US" sz="1400" b="0" i="0" u="none" strike="noStrike" kern="1200">
                          <a:solidFill>
                            <a:schemeClr val="tx1"/>
                          </a:solidFill>
                          <a:effectLst/>
                          <a:latin typeface="+mj-lt"/>
                          <a:ea typeface="+mn-ea"/>
                          <a:cs typeface="Segoe UI" panose="020B0502040204020203" pitchFamily="34" charset="0"/>
                          <a:hlinkClick r:id="rId6" action="ppaction://hlinksldjump"/>
                        </a:rPr>
                        <a:t>Japan External Trade Organization reports 35% of Japanese manufacturers considering Thailand for production relocation, with THB 200B in committed investments through 2027.</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lvl="0" indent="0" algn="l" defTabSz="914400" rtl="0" eaLnBrk="1" latinLnBrk="0" hangingPunct="1">
                        <a:buNone/>
                      </a:pPr>
                      <a:r>
                        <a:rPr kumimoji="1" lang="en-US" sz="1400" b="0" i="0" u="none" strike="noStrike" kern="1200">
                          <a:solidFill>
                            <a:schemeClr val="tx1"/>
                          </a:solidFill>
                          <a:effectLst/>
                          <a:latin typeface="+mj-lt"/>
                          <a:ea typeface="+mn-ea"/>
                          <a:cs typeface="Segoe UI" panose="020B0502040204020203" pitchFamily="34" charset="0"/>
                        </a:rPr>
                        <a:t>So what: Supply chain diversification from China creates captive demand - Japanese manufacturers prefer Japanese or Japanese-affiliated energy service providers for new facility construction.</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i="0" u="none" strike="noStrike" kern="1200">
                          <a:solidFill>
                            <a:schemeClr val="tx1"/>
                          </a:solidFill>
                          <a:effectLst/>
                          <a:latin typeface="+mj-lt"/>
                          <a:ea typeface="+mn-ea"/>
                          <a:cs typeface="Segoe UI" panose="020B0502040204020203" pitchFamily="34" charset="0"/>
                        </a:rPr>
                        <a:t>Action: Leverage Japan HQ relationships to secure facility energy management contracts during factory design phase, before local competitors can engage.</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354980588"/>
                  </a:ext>
                </a:extLst>
              </a:tr>
            </a:tbl>
          </a:graphicData>
        </a:graphic>
      </p:graphicFrame>
    </p:spTree>
    <p:extLst>
      <p:ext uri="{BB962C8B-B14F-4D97-AF65-F5344CB8AC3E}">
        <p14:creationId xmlns:p14="http://schemas.microsoft.com/office/powerpoint/2010/main" val="1742315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01449-26AC-795B-E8EC-D13799A4D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2BA1F-4185-8386-99B2-EAFAC483C423}"/>
              </a:ext>
            </a:extLst>
          </p:cNvPr>
          <p:cNvSpPr>
            <a:spLocks noGrp="1"/>
          </p:cNvSpPr>
          <p:nvPr>
            <p:ph type="title"/>
          </p:nvPr>
        </p:nvSpPr>
        <p:spPr/>
        <p:txBody>
          <a:bodyPr/>
          <a:lstStyle/>
          <a:p>
            <a:r>
              <a:rPr lang="en-US"/>
              <a:t>Thailand - Why Now?</a:t>
            </a:r>
            <a:br>
              <a:rPr lang="en-US"/>
            </a:br>
            <a:r>
              <a:rPr lang="en-US" sz="1600"/>
              <a:t>Critical 18-month window (Q2 2025 - Q4 2026): Carbon tax legislation in draft, smart city Phase 1 RFPs issuing, and Japanese FDI surge creates once-in-decade convergence of demand drivers.</a:t>
            </a:r>
            <a:endParaRPr lang="en-KH"/>
          </a:p>
        </p:txBody>
      </p:sp>
      <p:graphicFrame>
        <p:nvGraphicFramePr>
          <p:cNvPr id="3" name="Table 2">
            <a:extLst>
              <a:ext uri="{FF2B5EF4-FFF2-40B4-BE49-F238E27FC236}">
                <a16:creationId xmlns:a16="http://schemas.microsoft.com/office/drawing/2014/main" id="{BC0C59B9-B934-C5DF-3AF0-DE3D7C6341BE}"/>
              </a:ext>
            </a:extLst>
          </p:cNvPr>
          <p:cNvGraphicFramePr>
            <a:graphicFrameLocks noGrp="1"/>
          </p:cNvGraphicFramePr>
          <p:nvPr>
            <p:extLst>
              <p:ext uri="{D42A27DB-BD31-4B8C-83A1-F6EECF244321}">
                <p14:modId xmlns:p14="http://schemas.microsoft.com/office/powerpoint/2010/main" val="3924852641"/>
              </p:ext>
            </p:extLst>
          </p:nvPr>
        </p:nvGraphicFramePr>
        <p:xfrm>
          <a:off x="334963" y="1341437"/>
          <a:ext cx="11508811" cy="4751385"/>
        </p:xfrm>
        <a:graphic>
          <a:graphicData uri="http://schemas.openxmlformats.org/drawingml/2006/table">
            <a:tbl>
              <a:tblPr firstRow="1" bandRow="1">
                <a:tableStyleId>{5C22544A-7EE6-4342-B048-85BDC9FD1C3A}</a:tableStyleId>
              </a:tblPr>
              <a:tblGrid>
                <a:gridCol w="514891">
                  <a:extLst>
                    <a:ext uri="{9D8B030D-6E8A-4147-A177-3AD203B41FA5}">
                      <a16:colId xmlns:a16="http://schemas.microsoft.com/office/drawing/2014/main" val="3553870781"/>
                    </a:ext>
                  </a:extLst>
                </a:gridCol>
                <a:gridCol w="2043953">
                  <a:extLst>
                    <a:ext uri="{9D8B030D-6E8A-4147-A177-3AD203B41FA5}">
                      <a16:colId xmlns:a16="http://schemas.microsoft.com/office/drawing/2014/main" val="2260770571"/>
                    </a:ext>
                  </a:extLst>
                </a:gridCol>
                <a:gridCol w="8949967">
                  <a:extLst>
                    <a:ext uri="{9D8B030D-6E8A-4147-A177-3AD203B41FA5}">
                      <a16:colId xmlns:a16="http://schemas.microsoft.com/office/drawing/2014/main" val="2423449230"/>
                    </a:ext>
                  </a:extLst>
                </a:gridCol>
              </a:tblGrid>
              <a:tr h="950277">
                <a:tc>
                  <a:txBody>
                    <a:bodyPr/>
                    <a:lstStyle/>
                    <a:p>
                      <a:pPr marL="0" lvl="0" indent="0" algn="ctr">
                        <a:buNone/>
                      </a:pPr>
                      <a:r>
                        <a:rPr kumimoji="1" lang="en-US" sz="1400" b="0" i="0" u="none" strike="noStrike" kern="1200">
                          <a:solidFill>
                            <a:schemeClr val="tx1"/>
                          </a:solidFill>
                          <a:effectLst/>
                          <a:latin typeface="+mn-lt"/>
                          <a:ea typeface="+mn-ea"/>
                          <a:cs typeface="Segoe UI" panose="020B0502040204020203" pitchFamily="34" charset="0"/>
                          <a:hlinkClick r:id="rId2" action="ppaction://hlinksldjump"/>
                        </a:rPr>
                        <a:t>Source: YCP Analysis</a:t>
                      </a:r>
                      <a:endParaRPr kumimoji="1" lang="en-US" sz="1400" b="0" i="0" u="none" strike="noStrike" kern="1200">
                        <a:solidFill>
                          <a:schemeClr val="tx1"/>
                        </a:solidFill>
                        <a:effectLst/>
                        <a:latin typeface="+mn-lt"/>
                        <a:ea typeface="+mn-ea"/>
                        <a:cs typeface="Segoe UI" panose="020B0502040204020203" pitchFamily="34" charset="0"/>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lvl="0" indent="0" algn="l">
                        <a:buNone/>
                      </a:pPr>
                      <a:r>
                        <a:rPr lang="en-US" sz="1400" b="0">
                          <a:solidFill>
                            <a:schemeClr val="tx1"/>
                          </a:solidFill>
                        </a:rPr>
                        <a:t>Trigger | WINDOW OF OPPORTUNITY</a:t>
                      </a:r>
                      <a:endParaRPr kumimoji="1" lang="en-US" sz="1400" b="0" i="0" u="none" strike="noStrike" kern="1200">
                        <a:solidFill>
                          <a:schemeClr val="tx1"/>
                        </a:solidFill>
                        <a:effectLst/>
                        <a:latin typeface="+mn-lt"/>
                        <a:ea typeface="+mn-ea"/>
                        <a:cs typeface="Segoe UI" panose="020B0502040204020203" pitchFamily="34" charset="0"/>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b="0">
                          <a:solidFill>
                            <a:schemeClr val="tx1"/>
                          </a:solidFill>
                          <a:effectLst/>
                        </a:rPr>
                        <a:t>Impact | Develop carbon credit quantification methodology for ESCO projects</a:t>
                      </a:r>
                      <a:endParaRPr kumimoji="1" lang="en-US" sz="1400" b="0" kern="1200">
                        <a:solidFill>
                          <a:schemeClr val="tx1"/>
                        </a:solidFill>
                        <a:latin typeface="+mj-lt"/>
                        <a:ea typeface="+mn-ea"/>
                        <a:cs typeface="+mn-c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238320570"/>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3" action="ppaction://hlinksldjump"/>
                        </a:rPr>
                        <a:t>Action Required</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Carbon Tax Legislation</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a:t>Creates mandatory reporting and financial incentive for energy efficiency - estimated 3x ESCO demand increase</a:t>
                      </a: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036788812"/>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4" action="ppaction://hlinksldjump"/>
                        </a:rPr>
                        <a:t>Begin pre-positioning marketing campaigns and carbon audit service development by Q3 2025</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Segoe UI" panose="020B0502040204020203" pitchFamily="34" charset="0"/>
                          <a:cs typeface="Segoe UI" panose="020B0502040204020203" pitchFamily="34" charset="0"/>
                        </a:rPr>
                        <a:t>Smart City Phase 1 RFPs</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a:t>30 pilot cities releasing THB 5B in energy management contracts starting Q3 2025</a:t>
                      </a: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594356475"/>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5" action="ppaction://hlinksldjump"/>
                        </a:rPr>
                        <a:t>Complete DEDE ESCO registration and secure at least 2 government reference projects before Q3 2025</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rPr>
                        <a:t>Japanese FDI Wave</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kern="1200">
                          <a:solidFill>
                            <a:schemeClr val="dk1"/>
                          </a:solidFill>
                          <a:latin typeface="+mj-lt"/>
                          <a:ea typeface="+mn-ea"/>
                          <a:cs typeface="+mn-cs"/>
                        </a:rPr>
                        <a:t>THB 200B in manufacturing investment requiring factory energy systems through 2027</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912499300"/>
                  </a:ext>
                </a:extLst>
              </a:tr>
              <a:tr h="950277">
                <a:tc>
                  <a:txBody>
                    <a:bodyPr/>
                    <a:lstStyle/>
                    <a:p>
                      <a:pPr marL="0" lvl="0" indent="0" algn="ctr" defTabSz="914400" rtl="0" eaLnBrk="1" latinLnBrk="0" hangingPunct="1">
                        <a:buNone/>
                      </a:pPr>
                      <a:r>
                        <a:rPr kumimoji="1" lang="en-US" sz="1400" b="0" i="0" u="none" strike="noStrike" kern="1200">
                          <a:solidFill>
                            <a:schemeClr val="tx1"/>
                          </a:solidFill>
                          <a:effectLst/>
                          <a:latin typeface="+mj-lt"/>
                          <a:ea typeface="+mn-ea"/>
                          <a:cs typeface="Segoe UI" panose="020B0502040204020203" pitchFamily="34" charset="0"/>
                          <a:hlinkClick r:id="rId6" action="ppaction://hlinksldjump"/>
                        </a:rPr>
                        <a:t>Activate Japan HQ channel partnerships and assign dedicated Japan-desk team by Q1 2025</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lvl="0" indent="0" algn="l" defTabSz="914400" rtl="0" eaLnBrk="1" latinLnBrk="0" hangingPunct="1">
                        <a:buNone/>
                      </a:pPr>
                      <a:r>
                        <a:rPr kumimoji="1" lang="en-US" sz="1400" b="0" i="0" u="none" strike="noStrike" kern="1200">
                          <a:solidFill>
                            <a:schemeClr val="tx1"/>
                          </a:solidFill>
                          <a:effectLst/>
                          <a:latin typeface="+mj-lt"/>
                          <a:ea typeface="+mn-ea"/>
                          <a:cs typeface="Segoe UI" panose="020B0502040204020203" pitchFamily="34" charset="0"/>
                        </a:rPr>
                        <a:t>ASEAN Carbon Market Launch</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i="0" u="none" strike="noStrike" kern="1200">
                          <a:solidFill>
                            <a:schemeClr val="tx1"/>
                          </a:solidFill>
                          <a:effectLst/>
                          <a:latin typeface="+mj-lt"/>
                          <a:ea typeface="+mn-ea"/>
                          <a:cs typeface="Segoe UI" panose="020B0502040204020203" pitchFamily="34" charset="0"/>
                        </a:rPr>
                        <a:t>Regional carbon trading creates monetization path for energy savings certificates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354980588"/>
                  </a:ext>
                </a:extLst>
              </a:tr>
            </a:tbl>
          </a:graphicData>
        </a:graphic>
      </p:graphicFrame>
    </p:spTree>
    <p:extLst>
      <p:ext uri="{BB962C8B-B14F-4D97-AF65-F5344CB8AC3E}">
        <p14:creationId xmlns:p14="http://schemas.microsoft.com/office/powerpoint/2010/main" val="1742315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01449-26AC-795B-E8EC-D13799A4D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2BA1F-4185-8386-99B2-EAFAC483C423}"/>
              </a:ext>
            </a:extLst>
          </p:cNvPr>
          <p:cNvSpPr>
            <a:spLocks noGrp="1"/>
          </p:cNvSpPr>
          <p:nvPr>
            <p:ph type="title"/>
          </p:nvPr>
        </p:nvSpPr>
        <p:spPr/>
        <p:txBody>
          <a:bodyPr/>
          <a:lstStyle/>
          <a:p>
            <a:r>
              <a:rPr lang="en-US"/>
              <a:t>Thailand - Lessons from Market</a:t>
            </a:r>
            <a:br>
              <a:rPr lang="en-US"/>
            </a:br>
            <a:r>
              <a:rPr lang="en-US" sz="1600"/>
              <a:t>What previous entrants learned about Thailand energy services market</a:t>
            </a:r>
            <a:endParaRPr lang="en-KH"/>
          </a:p>
        </p:txBody>
      </p:sp>
      <p:graphicFrame>
        <p:nvGraphicFramePr>
          <p:cNvPr id="3" name="Table 2">
            <a:extLst>
              <a:ext uri="{FF2B5EF4-FFF2-40B4-BE49-F238E27FC236}">
                <a16:creationId xmlns:a16="http://schemas.microsoft.com/office/drawing/2014/main" id="{BC0C59B9-B934-C5DF-3AF0-DE3D7C6341BE}"/>
              </a:ext>
            </a:extLst>
          </p:cNvPr>
          <p:cNvGraphicFramePr>
            <a:graphicFrameLocks noGrp="1"/>
          </p:cNvGraphicFramePr>
          <p:nvPr>
            <p:extLst>
              <p:ext uri="{D42A27DB-BD31-4B8C-83A1-F6EECF244321}">
                <p14:modId xmlns:p14="http://schemas.microsoft.com/office/powerpoint/2010/main" val="3924852641"/>
              </p:ext>
            </p:extLst>
          </p:nvPr>
        </p:nvGraphicFramePr>
        <p:xfrm>
          <a:off x="334963" y="1341437"/>
          <a:ext cx="11508811" cy="4751385"/>
        </p:xfrm>
        <a:graphic>
          <a:graphicData uri="http://schemas.openxmlformats.org/drawingml/2006/table">
            <a:tbl>
              <a:tblPr firstRow="1" bandRow="1">
                <a:tableStyleId>{5C22544A-7EE6-4342-B048-85BDC9FD1C3A}</a:tableStyleId>
              </a:tblPr>
              <a:tblGrid>
                <a:gridCol w="514891">
                  <a:extLst>
                    <a:ext uri="{9D8B030D-6E8A-4147-A177-3AD203B41FA5}">
                      <a16:colId xmlns:a16="http://schemas.microsoft.com/office/drawing/2014/main" val="3553870781"/>
                    </a:ext>
                  </a:extLst>
                </a:gridCol>
                <a:gridCol w="2043953">
                  <a:extLst>
                    <a:ext uri="{9D8B030D-6E8A-4147-A177-3AD203B41FA5}">
                      <a16:colId xmlns:a16="http://schemas.microsoft.com/office/drawing/2014/main" val="2260770571"/>
                    </a:ext>
                  </a:extLst>
                </a:gridCol>
                <a:gridCol w="8949967">
                  <a:extLst>
                    <a:ext uri="{9D8B030D-6E8A-4147-A177-3AD203B41FA5}">
                      <a16:colId xmlns:a16="http://schemas.microsoft.com/office/drawing/2014/main" val="2423449230"/>
                    </a:ext>
                  </a:extLst>
                </a:gridCol>
              </a:tblGrid>
              <a:tr h="950277">
                <a:tc>
                  <a:txBody>
                    <a:bodyPr/>
                    <a:lstStyle/>
                    <a:p>
                      <a:pPr marL="0" lvl="0" indent="0" algn="ctr">
                        <a:buNone/>
                      </a:pPr>
                      <a:r>
                        <a:rPr kumimoji="1" lang="en-US" sz="1400" b="0" i="0" u="none" strike="noStrike" kern="1200">
                          <a:solidFill>
                            <a:schemeClr val="tx1"/>
                          </a:solidFill>
                          <a:effectLst/>
                          <a:latin typeface="+mn-lt"/>
                          <a:ea typeface="+mn-ea"/>
                          <a:cs typeface="Segoe UI" panose="020B0502040204020203" pitchFamily="34" charset="0"/>
                          <a:hlinkClick r:id="rId2" action="ppaction://hlinksldjump"/>
                        </a:rPr>
                        <a:t>Source: YCP Analysis | Rising interest rates could squeeze ESCO financing margins - stress-test deal models at 8% cost of capital</a:t>
                      </a:r>
                      <a:endParaRPr kumimoji="1" lang="en-US" sz="1400" b="0" i="0" u="none" strike="noStrike" kern="1200">
                        <a:solidFill>
                          <a:schemeClr val="tx1"/>
                        </a:solidFill>
                        <a:effectLst/>
                        <a:latin typeface="+mn-lt"/>
                        <a:ea typeface="+mn-ea"/>
                        <a:cs typeface="Segoe UI" panose="020B0502040204020203" pitchFamily="34" charset="0"/>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lvl="0" indent="0" algn="l">
                        <a:buNone/>
                      </a:pPr>
                      <a:r>
                        <a:rPr lang="en-US" sz="1400" b="0">
                          <a:solidFill>
                            <a:schemeClr val="tx1"/>
                          </a:solidFill>
                        </a:rPr>
                        <a:t>FAILURES TO AVOID | New government energy minister may shift policy priorities - monitor cabinet reshuffle impacts</a:t>
                      </a:r>
                      <a:endParaRPr kumimoji="1" lang="en-US" sz="1400" b="0" i="0" u="none" strike="noStrike" kern="1200">
                        <a:solidFill>
                          <a:schemeClr val="tx1"/>
                        </a:solidFill>
                        <a:effectLst/>
                        <a:latin typeface="+mn-lt"/>
                        <a:ea typeface="+mn-ea"/>
                        <a:cs typeface="Segoe UI" panose="020B0502040204020203" pitchFamily="34" charset="0"/>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b="0">
                          <a:solidFill>
                            <a:schemeClr val="tx1"/>
                          </a:solidFill>
                          <a:effectLst/>
                        </a:rPr>
                        <a:t>Company | Thai decision-making is relationship-driven - invest 6-12 months in relationship building before expecting signed contracts</a:t>
                      </a:r>
                      <a:endParaRPr kumimoji="1" lang="en-US" sz="1400" b="0" kern="1200">
                        <a:solidFill>
                          <a:schemeClr val="tx1"/>
                        </a:solidFill>
                        <a:latin typeface="+mj-lt"/>
                        <a:ea typeface="+mn-ea"/>
                        <a:cs typeface="+mn-c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238320570"/>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3" action="ppaction://hlinksldjump"/>
                        </a:rPr>
                        <a:t>Reason | Local partner with government relationships is non-negotiable for public sector access</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Lesson | Guaranteed energy savings performance contracts build trust faster than consulting-only approaches</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a:t>EnerTech Solutions (US) (2018)</a:t>
                      </a: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036788812"/>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4" action="ppaction://hlinksldjump"/>
                        </a:rPr>
                        <a:t>Attempted greenfield entry without local partner; failed to win any government contracts in 2 years</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Segoe UI" panose="020B0502040204020203" pitchFamily="34" charset="0"/>
                          <a:cs typeface="Segoe UI" panose="020B0502040204020203" pitchFamily="34" charset="0"/>
                        </a:rPr>
                        <a:t>Government channel requires established local partner</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a:t>China Energy Services Group (2019)</a:t>
                      </a: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594356475"/>
                  </a:ext>
                </a:extLst>
              </a:tr>
              <a:tr h="9502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hlinkClick r:id="rId5" action="ppaction://hlinksldjump"/>
                        </a:rPr>
                        <a:t>Aggressive low-price strategy eroded margins; exited after 18 months with THB 50M loss</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rPr>
                        <a:t>Price competition alone is unsustainable in relationship-driven Thai market</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kern="1200">
                          <a:solidFill>
                            <a:schemeClr val="dk1"/>
                          </a:solidFill>
                          <a:latin typeface="+mj-lt"/>
                          <a:ea typeface="+mn-ea"/>
                          <a:cs typeface="+mn-cs"/>
                        </a:rPr>
                        <a:t>German ESCO GmbH (2016) | Chinese ESCO competitors re-entering market with improved offerings and BRI financing - monitor pricing pressure</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912499300"/>
                  </a:ext>
                </a:extLst>
              </a:tr>
              <a:tr h="950277">
                <a:tc>
                  <a:txBody>
                    <a:bodyPr/>
                    <a:lstStyle/>
                    <a:p>
                      <a:pPr marL="0" lvl="0" indent="0" algn="ctr" defTabSz="914400" rtl="0" eaLnBrk="1" latinLnBrk="0" hangingPunct="1">
                        <a:buNone/>
                      </a:pPr>
                      <a:r>
                        <a:rPr kumimoji="1" lang="en-US" sz="1400" b="0" i="0" u="none" strike="noStrike" kern="1200">
                          <a:solidFill>
                            <a:schemeClr val="tx1"/>
                          </a:solidFill>
                          <a:effectLst/>
                          <a:latin typeface="+mj-lt"/>
                          <a:ea typeface="+mn-ea"/>
                          <a:cs typeface="Segoe UI" panose="020B0502040204020203" pitchFamily="34" charset="0"/>
                          <a:hlinkClick r:id="rId6" action="ppaction://hlinksldjump"/>
                        </a:rPr>
                        <a:t>Over-engineered solutions for Thai market; average project cost 2x local competitors</a:t>
                      </a: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lvl="0" indent="0" algn="l" defTabSz="914400" rtl="0" eaLnBrk="1" latinLnBrk="0" hangingPunct="1">
                        <a:buNone/>
                      </a:pPr>
                      <a:r>
                        <a:rPr kumimoji="1" lang="en-US" sz="1400" b="0" i="0" u="none" strike="noStrike" kern="1200">
                          <a:solidFill>
                            <a:schemeClr val="tx1"/>
                          </a:solidFill>
                          <a:effectLst/>
                          <a:latin typeface="+mj-lt"/>
                          <a:ea typeface="+mn-ea"/>
                          <a:cs typeface="Segoe UI" panose="020B0502040204020203" pitchFamily="34" charset="0"/>
                        </a:rPr>
                        <a:t>Right-size technology for local conditions and budgets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i="0" u="none" strike="noStrike" kern="1200">
                          <a:solidFill>
                            <a:schemeClr val="tx1"/>
                          </a:solidFill>
                          <a:effectLst/>
                          <a:latin typeface="+mj-lt"/>
                          <a:ea typeface="+mn-ea"/>
                          <a:cs typeface="Segoe UI" panose="020B0502040204020203" pitchFamily="34" charset="0"/>
                        </a:rPr>
                        <a:t>SUCCESS FACTORS | WARNING SIGNS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354980588"/>
                  </a:ext>
                </a:extLst>
              </a:tr>
            </a:tbl>
          </a:graphicData>
        </a:graphic>
      </p:graphicFrame>
    </p:spTree>
    <p:extLst>
      <p:ext uri="{BB962C8B-B14F-4D97-AF65-F5344CB8AC3E}">
        <p14:creationId xmlns:p14="http://schemas.microsoft.com/office/powerpoint/2010/main" val="1742315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45CFD-55BE-D7BA-A8CB-3794F9FA582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B9669B6-619D-3B29-5134-F512E51A0984}"/>
              </a:ext>
            </a:extLst>
          </p:cNvPr>
          <p:cNvSpPr>
            <a:spLocks noGrp="1"/>
          </p:cNvSpPr>
          <p:nvPr>
            <p:ph type="title"/>
          </p:nvPr>
        </p:nvSpPr>
        <p:spPr/>
        <p:txBody>
          <a:bodyPr/>
          <a:lstStyle/>
          <a:p>
            <a:r>
              <a:rPr lang="en-US">
                <a:latin typeface="+mj-lt"/>
              </a:rPr>
              <a:t>Table of Contents</a:t>
            </a:r>
            <a:endParaRPr lang="en-US">
              <a:latin typeface="+mj-lt"/>
              <a:ea typeface="Yu Gothic" panose="020B0400000000000000" pitchFamily="34" charset="-128"/>
            </a:endParaRPr>
          </a:p>
        </p:txBody>
      </p:sp>
      <p:graphicFrame>
        <p:nvGraphicFramePr>
          <p:cNvPr id="6" name="Table 5">
            <a:extLst>
              <a:ext uri="{FF2B5EF4-FFF2-40B4-BE49-F238E27FC236}">
                <a16:creationId xmlns:a16="http://schemas.microsoft.com/office/drawing/2014/main" id="{6F27B3EE-3026-A89C-AC40-A49A7DE2A55F}"/>
              </a:ext>
            </a:extLst>
          </p:cNvPr>
          <p:cNvGraphicFramePr>
            <a:graphicFrameLocks noGrp="1"/>
          </p:cNvGraphicFramePr>
          <p:nvPr>
            <p:extLst>
              <p:ext uri="{D42A27DB-BD31-4B8C-83A1-F6EECF244321}">
                <p14:modId xmlns:p14="http://schemas.microsoft.com/office/powerpoint/2010/main" val="4255855049"/>
              </p:ext>
            </p:extLst>
          </p:nvPr>
        </p:nvGraphicFramePr>
        <p:xfrm>
          <a:off x="343673" y="1371600"/>
          <a:ext cx="11508811" cy="2700000"/>
        </p:xfrm>
        <a:graphic>
          <a:graphicData uri="http://schemas.openxmlformats.org/drawingml/2006/table">
            <a:tbl>
              <a:tblPr>
                <a:tableStyleId>{5C22544A-7EE6-4342-B048-85BDC9FD1C3A}</a:tableStyleId>
              </a:tblPr>
              <a:tblGrid>
                <a:gridCol w="11508811">
                  <a:extLst>
                    <a:ext uri="{9D8B030D-6E8A-4147-A177-3AD203B41FA5}">
                      <a16:colId xmlns:a16="http://schemas.microsoft.com/office/drawing/2014/main" val="742313680"/>
                    </a:ext>
                  </a:extLst>
                </a:gridCol>
              </a:tblGrid>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Thailand | Recommendations</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498195017"/>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Policy &amp; Regulatory</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92608482"/>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Market Overview | Appendix</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284173034"/>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lang="en-US"/>
                        <a:t>Competitive Landscape</a:t>
                      </a:r>
                      <a:endPar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endParaRP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203114249"/>
                  </a:ext>
                </a:extLst>
              </a:tr>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Strategic Analysis</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29896070"/>
                  </a:ext>
                </a:extLst>
              </a:tr>
            </a:tbl>
          </a:graphicData>
        </a:graphic>
      </p:graphicFrame>
    </p:spTree>
    <p:extLst>
      <p:ext uri="{BB962C8B-B14F-4D97-AF65-F5344CB8AC3E}">
        <p14:creationId xmlns:p14="http://schemas.microsoft.com/office/powerpoint/2010/main" val="232704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343632" y="44623"/>
            <a:ext cx="11508821" cy="941558"/>
          </a:xfrm>
          <a:prstGeom prst="rect">
            <a:avLst/>
          </a:prstGeom>
          <a:noFill/>
          <a:ln/>
        </p:spPr>
        <p:txBody>
          <a:bodyPr wrap="square" rtlCol="0" anchor="t">
            <a:normAutofit/>
          </a:bodyPr>
          <a:lstStyle/>
          <a:p>
            <a:pPr indent="0" marL="0">
              <a:buNone/>
            </a:pPr>
            <a:r>
              <a:rPr lang="en-US" sz="2000" dirty="0">
                <a:solidFill>
                  <a:srgbClr val="000000"/>
                </a:solidFill>
                <a:latin typeface="Segoe UI" pitchFamily="34" charset="0"/>
                <a:ea typeface="Segoe UI" pitchFamily="34" charset="-122"/>
                <a:cs typeface="Segoe UI" pitchFamily="34" charset="-120"/>
              </a:rPr>
              <a:t>Thailand - Research Summary</a:t>
            </a:r>
            <a:endParaRPr lang="en-US" sz="2000" dirty="0"/>
          </a:p>
          <a:p>
            <a:pPr indent="0" marL="0">
              <a:spcBef>
                <a:spcPts val="200"/>
              </a:spcBef>
              <a:buNone/>
            </a:pPr>
            <a:r>
              <a:rPr lang="en-US" sz="1600" dirty="0">
                <a:solidFill>
                  <a:srgbClr val="000000"/>
                </a:solidFill>
                <a:latin typeface="Segoe UI" pitchFamily="34" charset="0"/>
                <a:ea typeface="Segoe UI" pitchFamily="34" charset="-122"/>
                <a:cs typeface="Segoe UI" pitchFamily="34" charset="-120"/>
              </a:rPr>
              <a:t>Analysis completed Feb 2026</a:t>
            </a:r>
            <a:endParaRPr lang="en-US" sz="2000" dirty="0"/>
          </a:p>
        </p:txBody>
      </p:sp>
      <p:sp>
        <p:nvSpPr>
          <p:cNvPr id="3" name="Text 1"/>
          <p:cNvSpPr/>
          <p:nvPr/>
        </p:nvSpPr>
        <p:spPr>
          <a:xfrm>
            <a:off x="343632" y="6121359"/>
            <a:ext cx="11508821" cy="228600"/>
          </a:xfrm>
          <a:prstGeom prst="rect">
            <a:avLst/>
          </a:prstGeom>
          <a:noFill/>
          <a:ln/>
        </p:spPr>
        <p:txBody>
          <a:bodyPr wrap="square" rtlCol="0" anchor="t"/>
          <a:lstStyle/>
          <a:p>
            <a:pPr indent="0" marL="0">
              <a:buNone/>
            </a:pPr>
            <a:r>
              <a:rPr lang="en-US" sz="1000" dirty="0">
                <a:solidFill>
                  <a:srgbClr val="999999"/>
                </a:solidFill>
                <a:latin typeface="Segoe UI" pitchFamily="34" charset="0"/>
                <a:ea typeface="Segoe UI" pitchFamily="34" charset="-122"/>
                <a:cs typeface="Segoe UI" pitchFamily="34" charset="-120"/>
              </a:rPr>
              <a:t>Source: YCP Analysis</a:t>
            </a:r>
            <a:endParaRPr lang="en-US" sz="1000" dirty="0"/>
          </a:p>
        </p:txBody>
      </p:sp>
      <p:graphicFrame>
        <p:nvGraphicFramePr>
          <p:cNvPr id="36" name="Table 0"/>
          <p:cNvGraphicFramePr>
            <a:graphicFrameLocks noGrp="1"/>
          </p:cNvGraphicFramePr>
          <p:nvPr>
            <p:extLst>
              <p:ext uri="{D42A27DB-BD31-4B8C-83A1-F6EECF244321}">
                <p14:modId xmlns:p14="http://schemas.microsoft.com/office/powerpoint/2010/main" val="1579011935"/>
              </p:ext>
            </p:extLst>
          </p:nvPr>
        </p:nvGraphicFramePr>
        <p:xfrm>
          <a:off x="334945" y="1341425"/>
          <a:ext cx="11508638" cy="4751222"/>
        </p:xfrm>
        <a:graphic>
          <a:graphicData uri="http://schemas.openxmlformats.org/drawingml/2006/table">
            <a:tbl>
              <a:tblPr/>
              <a:tblGrid>
                <a:gridCol w="3072384"/>
                <a:gridCol w="4297680"/>
                <a:gridCol w="4151376"/>
              </a:tblGrid>
              <a:tr h="950244">
                <a:tc>
                  <a:txBody>
                    <a:bodyPr/>
                    <a:lstStyle/>
                    <a:p>
                      <a:pPr indent="0" marL="0">
                        <a:buNone/>
                      </a:pPr>
                      <a:r>
                        <a:rPr lang="en-US" sz="1400" dirty="0">
                          <a:solidFill>
                            <a:srgbClr val="000000"/>
                          </a:solidFill>
                          <a:latin typeface="Segoe UI" pitchFamily="34" charset="0"/>
                          <a:ea typeface="Segoe UI" pitchFamily="34" charset="-122"/>
                          <a:cs typeface="Segoe UI" pitchFamily="34" charset="-120"/>
                        </a:rPr>
                        <a:t>Metric</a:t>
                      </a:r>
                      <a:endParaRPr lang="en-US" sz="1400" dirty="0">
                        <a:latin typeface="Segoe UI" charset="0"/>
                        <a:ea typeface="Segoe UI" charset="0"/>
                        <a:cs typeface="Segoe UI" charset="0"/>
                      </a:endParaRPr>
                    </a:p>
                  </a:txBody>
                  <a:tcPr marL="36000" marR="36000" marT="0" marB="0" anchor="mid">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indent="0" marL="0">
                        <a:buNone/>
                      </a:pPr>
                      <a:r>
                        <a:rPr lang="en-US" sz="1400" dirty="0">
                          <a:solidFill>
                            <a:srgbClr val="000000"/>
                          </a:solidFill>
                          <a:latin typeface="Segoe UI" pitchFamily="34" charset="0"/>
                          <a:ea typeface="Segoe UI" pitchFamily="34" charset="-122"/>
                          <a:cs typeface="Segoe UI" pitchFamily="34" charset="-120"/>
                        </a:rPr>
                        <a:t>Value</a:t>
                      </a:r>
                      <a:endParaRPr lang="en-US" sz="1400" dirty="0">
                        <a:latin typeface="Segoe UI" charset="0"/>
                        <a:ea typeface="Segoe UI" charset="0"/>
                        <a:cs typeface="Segoe UI" charset="0"/>
                      </a:endParaRPr>
                    </a:p>
                  </a:txBody>
                  <a:tcPr marL="36000" marR="36000" marT="0" marB="0" anchor="mid">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indent="0" marL="0">
                        <a:buNone/>
                      </a:pPr>
                      <a:r>
                        <a:rPr lang="en-US" sz="1400" dirty="0">
                          <a:solidFill>
                            <a:srgbClr val="000000"/>
                          </a:solidFill>
                          <a:latin typeface="Segoe UI" pitchFamily="34" charset="0"/>
                          <a:ea typeface="Segoe UI" pitchFamily="34" charset="-122"/>
                          <a:cs typeface="Segoe UI" pitchFamily="34" charset="-120"/>
                        </a:rPr>
                        <a:t>Confidence</a:t>
                      </a:r>
                      <a:endParaRPr lang="en-US" sz="1400" dirty="0">
                        <a:latin typeface="Segoe UI" charset="0"/>
                        <a:ea typeface="Segoe UI" charset="0"/>
                        <a:cs typeface="Segoe UI" charset="0"/>
                      </a:endParaRPr>
                    </a:p>
                  </a:txBody>
                  <a:tcPr marL="36000" marR="36000" marT="0" marB="0" anchor="mid">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950244">
                <a:tc>
                  <a:txBody>
                    <a:bodyPr/>
                    <a:lstStyle/>
                    <a:p>
                      <a:pPr indent="0" marL="0">
                        <a:buNone/>
                      </a:pPr>
                      <a:r>
                        <a:rPr lang="en-US" sz="1400" dirty="0">
                          <a:solidFill>
                            <a:srgbClr val="000000"/>
                          </a:solidFill>
                          <a:latin typeface="Segoe UI" pitchFamily="34" charset="0"/>
                          <a:ea typeface="Segoe UI" pitchFamily="34" charset="-122"/>
                          <a:cs typeface="Segoe UI" pitchFamily="34" charset="-120"/>
                        </a:rPr>
                        <a:t>Market Size</a:t>
                      </a:r>
                      <a:endParaRPr lang="en-US" sz="1400" dirty="0">
                        <a:latin typeface="Segoe UI" charset="0"/>
                        <a:ea typeface="Segoe UI" charset="0"/>
                        <a:cs typeface="Segoe UI" charset="0"/>
                      </a:endParaRPr>
                    </a:p>
                  </a:txBody>
                  <a:tcPr marL="36000" marR="36000" marT="0" marB="0" anchor="mid">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indent="0" marL="0">
                        <a:buNone/>
                      </a:pPr>
                      <a:r>
                        <a:rPr lang="en-US" sz="1400" dirty="0">
                          <a:solidFill>
                            <a:srgbClr val="000000"/>
                          </a:solidFill>
                          <a:latin typeface="Segoe UI" pitchFamily="34" charset="0"/>
                          <a:ea typeface="Segoe UI" pitchFamily="34" charset="-122"/>
                          <a:cs typeface="Segoe UI" pitchFamily="34" charset="-120"/>
                        </a:rPr>
                        <a:t>THB 8.5 billion (2023)</a:t>
                      </a:r>
                      <a:endParaRPr lang="en-US" sz="1400" dirty="0">
                        <a:latin typeface="Segoe UI" charset="0"/>
                        <a:ea typeface="Segoe UI" charset="0"/>
                        <a:cs typeface="Segoe UI" charset="0"/>
                      </a:endParaRPr>
                    </a:p>
                  </a:txBody>
                  <a:tcPr marL="36000" marR="36000" marT="0" marB="0" anchor="mid">
                    <a:lnL w="12700" cap="flat" cmpd="sng" algn="ctr">
                      <a:solidFill>
                        <a:srgbClr val="FFFFFF"/>
                      </a:solidFill>
                      <a:prstDash val="sysDash"/>
                      <a:round/>
                      <a:headEnd type="none" w="med" len="med"/>
                      <a:tailEnd type="none" w="med" len="med"/>
                    </a:lnL>
                    <a:lnR w="12700" cap="flat" cmpd="sng" algn="ctr">
                      <a:solidFill>
                        <a:srgbClr val="FFFFFF"/>
                      </a:solidFill>
                      <a:prstDash val="sysDash"/>
                      <a:round/>
                      <a:headEnd type="none" w="med" len="med"/>
                      <a:tailEnd type="none" w="med" len="med"/>
                    </a:lnR>
                    <a:lnT w="12700" cap="flat" cmpd="sng" algn="ctr">
                      <a:solidFill>
                        <a:srgbClr val="FFFFFF"/>
                      </a:solidFill>
                      <a:prstDash val="sysDash"/>
                      <a:round/>
                      <a:headEnd type="none" w="med" len="med"/>
                      <a:tailEnd type="none" w="med" len="med"/>
                    </a:lnT>
                    <a:lnB w="12700" cap="flat" cmpd="sng" algn="ctr">
                      <a:solidFill>
                        <a:srgbClr val="FFFFFF"/>
                      </a:solidFill>
                      <a:prstDash val="sysDash"/>
                      <a:round/>
                      <a:headEnd type="none" w="med" len="med"/>
                      <a:tailEnd type="none" w="med" len="med"/>
                    </a:lnB>
                  </a:tcPr>
                </a:tc>
                <a:tc>
                  <a:txBody>
                    <a:bodyPr/>
                    <a:lstStyle/>
                    <a:p>
                      <a:pPr indent="0" marL="0">
                        <a:buNone/>
                      </a:pPr>
                      <a:r>
                        <a:rPr lang="en-US" sz="1400" dirty="0">
                          <a:solidFill>
                            <a:srgbClr val="000000"/>
                          </a:solidFill>
                          <a:latin typeface="Segoe UI" pitchFamily="34" charset="0"/>
                          <a:ea typeface="Segoe UI" pitchFamily="34" charset="-122"/>
                          <a:cs typeface="Segoe UI" pitchFamily="34" charset="-120"/>
                        </a:rPr>
                        <a:t>--/100</a:t>
                      </a:r>
                      <a:endParaRPr lang="en-US" sz="1400" dirty="0">
                        <a:latin typeface="Segoe UI" charset="0"/>
                        <a:ea typeface="Segoe UI" charset="0"/>
                        <a:cs typeface="Segoe UI" charset="0"/>
                      </a:endParaRPr>
                    </a:p>
                  </a:txBody>
                  <a:tcPr marL="36000" marR="36000" marT="0" marB="0" anchor="mid">
                    <a:lnL w="12700" cap="flat" cmpd="sng" algn="ctr">
                      <a:solidFill>
                        <a:srgbClr val="FFFFFF"/>
                      </a:solidFill>
                      <a:prstDash val="sysDash"/>
                      <a:round/>
                      <a:headEnd type="none" w="med" len="med"/>
                      <a:tailEnd type="none" w="med" len="med"/>
                    </a:lnL>
                    <a:lnR w="12700" cap="flat" cmpd="sng" algn="ctr">
                      <a:solidFill>
                        <a:srgbClr val="FFFFFF"/>
                      </a:solidFill>
                      <a:prstDash val="sysDash"/>
                      <a:round/>
                      <a:headEnd type="none" w="med" len="med"/>
                      <a:tailEnd type="none" w="med" len="med"/>
                    </a:lnR>
                    <a:lnT w="12700" cap="flat" cmpd="sng" algn="ctr">
                      <a:solidFill>
                        <a:srgbClr val="FFFFFF"/>
                      </a:solidFill>
                      <a:prstDash val="sysDash"/>
                      <a:round/>
                      <a:headEnd type="none" w="med" len="med"/>
                      <a:tailEnd type="none" w="med" len="med"/>
                    </a:lnT>
                    <a:lnB w="12700" cap="flat" cmpd="sng" algn="ctr">
                      <a:solidFill>
                        <a:srgbClr val="FFFFFF"/>
                      </a:solidFill>
                      <a:prstDash val="sysDash"/>
                      <a:round/>
                      <a:headEnd type="none" w="med" len="med"/>
                      <a:tailEnd type="none" w="med" len="med"/>
                    </a:lnB>
                  </a:tcPr>
                </a:tc>
              </a:tr>
              <a:tr h="950244">
                <a:tc>
                  <a:txBody>
                    <a:bodyPr/>
                    <a:lstStyle/>
                    <a:p>
                      <a:pPr indent="0" marL="0">
                        <a:buNone/>
                      </a:pPr>
                      <a:r>
                        <a:rPr lang="en-US" sz="1400" dirty="0">
                          <a:solidFill>
                            <a:srgbClr val="000000"/>
                          </a:solidFill>
                          <a:latin typeface="Segoe UI" pitchFamily="34" charset="0"/>
                          <a:ea typeface="Segoe UI" pitchFamily="34" charset="-122"/>
                          <a:cs typeface="Segoe UI" pitchFamily="34" charset="-120"/>
                        </a:rPr>
                        <a:t>Typical Deal Size</a:t>
                      </a:r>
                      <a:endParaRPr lang="en-US" sz="1400" dirty="0">
                        <a:latin typeface="Segoe UI" charset="0"/>
                        <a:ea typeface="Segoe UI" charset="0"/>
                        <a:cs typeface="Segoe UI" charset="0"/>
                      </a:endParaRPr>
                    </a:p>
                  </a:txBody>
                  <a:tcPr marL="36000" marR="36000" marT="0" marB="0" anchor="mid">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indent="0" marL="0">
                        <a:buNone/>
                      </a:pPr>
                      <a:r>
                        <a:rPr lang="en-US" sz="1400" dirty="0">
                          <a:solidFill>
                            <a:srgbClr val="000000"/>
                          </a:solidFill>
                          <a:latin typeface="Segoe UI" pitchFamily="34" charset="0"/>
                          <a:ea typeface="Segoe UI" pitchFamily="34" charset="-122"/>
                          <a:cs typeface="Segoe UI" pitchFamily="34" charset="-120"/>
                        </a:rPr>
                        <a:t>THB 25M</a:t>
                      </a:r>
                      <a:endParaRPr lang="en-US" sz="1400" dirty="0">
                        <a:latin typeface="Segoe UI" charset="0"/>
                        <a:ea typeface="Segoe UI" charset="0"/>
                        <a:cs typeface="Segoe UI" charset="0"/>
                      </a:endParaRPr>
                    </a:p>
                  </a:txBody>
                  <a:tcPr marL="36000" marR="36000" marT="0" marB="0" anchor="mid">
                    <a:lnL w="12700" cap="flat" cmpd="sng" algn="ctr">
                      <a:solidFill>
                        <a:srgbClr val="FFFFFF"/>
                      </a:solidFill>
                      <a:prstDash val="sysDash"/>
                      <a:round/>
                      <a:headEnd type="none" w="med" len="med"/>
                      <a:tailEnd type="none" w="med" len="med"/>
                    </a:lnL>
                    <a:lnR w="12700" cap="flat" cmpd="sng" algn="ctr">
                      <a:solidFill>
                        <a:srgbClr val="FFFFFF"/>
                      </a:solidFill>
                      <a:prstDash val="sysDash"/>
                      <a:round/>
                      <a:headEnd type="none" w="med" len="med"/>
                      <a:tailEnd type="none" w="med" len="med"/>
                    </a:lnR>
                    <a:lnT w="12700" cap="flat" cmpd="sng" algn="ctr">
                      <a:solidFill>
                        <a:srgbClr val="FFFFFF"/>
                      </a:solidFill>
                      <a:prstDash val="sysDash"/>
                      <a:round/>
                      <a:headEnd type="none" w="med" len="med"/>
                      <a:tailEnd type="none" w="med" len="med"/>
                    </a:lnT>
                    <a:lnB w="12700" cap="flat" cmpd="sng" algn="ctr">
                      <a:solidFill>
                        <a:srgbClr val="FFFFFF"/>
                      </a:solidFill>
                      <a:prstDash val="sysDash"/>
                      <a:round/>
                      <a:headEnd type="none" w="med" len="med"/>
                      <a:tailEnd type="none" w="med" len="med"/>
                    </a:lnB>
                  </a:tcPr>
                </a:tc>
                <a:tc>
                  <a:txBody>
                    <a:bodyPr/>
                    <a:lstStyle/>
                    <a:p>
                      <a:pPr indent="0" marL="0">
                        <a:buNone/>
                      </a:pPr>
                      <a:endParaRPr lang="en-US" sz="1400" dirty="0">
                        <a:latin typeface="Segoe UI" charset="0"/>
                        <a:ea typeface="Segoe UI" charset="0"/>
                        <a:cs typeface="Segoe UI" charset="0"/>
                      </a:endParaRPr>
                    </a:p>
                  </a:txBody>
                  <a:tcPr marL="36000" marR="36000" marT="0" marB="0" anchor="mid">
                    <a:lnL w="12700" cap="flat" cmpd="sng" algn="ctr">
                      <a:solidFill>
                        <a:srgbClr val="FFFFFF"/>
                      </a:solidFill>
                      <a:prstDash val="sysDash"/>
                      <a:round/>
                      <a:headEnd type="none" w="med" len="med"/>
                      <a:tailEnd type="none" w="med" len="med"/>
                    </a:lnL>
                    <a:lnR w="12700" cap="flat" cmpd="sng" algn="ctr">
                      <a:solidFill>
                        <a:srgbClr val="FFFFFF"/>
                      </a:solidFill>
                      <a:prstDash val="sysDash"/>
                      <a:round/>
                      <a:headEnd type="none" w="med" len="med"/>
                      <a:tailEnd type="none" w="med" len="med"/>
                    </a:lnR>
                    <a:lnT w="12700" cap="flat" cmpd="sng" algn="ctr">
                      <a:solidFill>
                        <a:srgbClr val="FFFFFF"/>
                      </a:solidFill>
                      <a:prstDash val="sysDash"/>
                      <a:round/>
                      <a:headEnd type="none" w="med" len="med"/>
                      <a:tailEnd type="none" w="med" len="med"/>
                    </a:lnT>
                    <a:lnB w="12700" cap="flat" cmpd="sng" algn="ctr">
                      <a:solidFill>
                        <a:srgbClr val="FFFFFF"/>
                      </a:solidFill>
                      <a:prstDash val="sysDash"/>
                      <a:round/>
                      <a:headEnd type="none" w="med" len="med"/>
                      <a:tailEnd type="none" w="med" len="med"/>
                    </a:lnB>
                  </a:tcPr>
                </a:tc>
              </a:tr>
              <a:tr h="950244">
                <a:tc>
                  <a:txBody>
                    <a:bodyPr/>
                    <a:lstStyle/>
                    <a:p>
                      <a:pPr indent="0" marL="0">
                        <a:buNone/>
                      </a:pPr>
                      <a:r>
                        <a:rPr lang="en-US" sz="1400" dirty="0">
                          <a:solidFill>
                            <a:srgbClr val="000000"/>
                          </a:solidFill>
                          <a:latin typeface="Segoe UI" pitchFamily="34" charset="0"/>
                          <a:ea typeface="Segoe UI" pitchFamily="34" charset="-122"/>
                          <a:cs typeface="Segoe UI" pitchFamily="34" charset="-120"/>
                        </a:rPr>
                        <a:t>Attractiveness</a:t>
                      </a:r>
                      <a:endParaRPr lang="en-US" sz="1400" dirty="0">
                        <a:latin typeface="Segoe UI" charset="0"/>
                        <a:ea typeface="Segoe UI" charset="0"/>
                        <a:cs typeface="Segoe UI" charset="0"/>
                      </a:endParaRPr>
                    </a:p>
                  </a:txBody>
                  <a:tcPr marL="36000" marR="36000" marT="0" marB="0" anchor="mid">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indent="0" marL="0">
                        <a:buNone/>
                      </a:pPr>
                      <a:r>
                        <a:rPr lang="en-US" sz="1400" dirty="0">
                          <a:solidFill>
                            <a:srgbClr val="000000"/>
                          </a:solidFill>
                          <a:latin typeface="Segoe UI" pitchFamily="34" charset="0"/>
                          <a:ea typeface="Segoe UI" pitchFamily="34" charset="-122"/>
                          <a:cs typeface="Segoe UI" pitchFamily="34" charset="-120"/>
                        </a:rPr>
                        <a:t>8/10</a:t>
                      </a:r>
                      <a:endParaRPr lang="en-US" sz="1400" dirty="0">
                        <a:latin typeface="Segoe UI" charset="0"/>
                        <a:ea typeface="Segoe UI" charset="0"/>
                        <a:cs typeface="Segoe UI" charset="0"/>
                      </a:endParaRPr>
                    </a:p>
                  </a:txBody>
                  <a:tcPr marL="36000" marR="36000" marT="0" marB="0" anchor="mid">
                    <a:lnL w="12700" cap="flat" cmpd="sng" algn="ctr">
                      <a:solidFill>
                        <a:srgbClr val="FFFFFF"/>
                      </a:solidFill>
                      <a:prstDash val="sysDash"/>
                      <a:round/>
                      <a:headEnd type="none" w="med" len="med"/>
                      <a:tailEnd type="none" w="med" len="med"/>
                    </a:lnL>
                    <a:lnR w="12700" cap="flat" cmpd="sng" algn="ctr">
                      <a:solidFill>
                        <a:srgbClr val="FFFFFF"/>
                      </a:solidFill>
                      <a:prstDash val="sysDash"/>
                      <a:round/>
                      <a:headEnd type="none" w="med" len="med"/>
                      <a:tailEnd type="none" w="med" len="med"/>
                    </a:lnR>
                    <a:lnT w="12700" cap="flat" cmpd="sng" algn="ctr">
                      <a:solidFill>
                        <a:srgbClr val="FFFFFF"/>
                      </a:solidFill>
                      <a:prstDash val="sysDash"/>
                      <a:round/>
                      <a:headEnd type="none" w="med" len="med"/>
                      <a:tailEnd type="none" w="med" len="med"/>
                    </a:lnT>
                    <a:lnB w="12700" cap="flat" cmpd="sng" algn="ctr">
                      <a:solidFill>
                        <a:srgbClr val="FFFFFF"/>
                      </a:solidFill>
                      <a:prstDash val="sysDash"/>
                      <a:round/>
                      <a:headEnd type="none" w="med" len="med"/>
                      <a:tailEnd type="none" w="med" len="med"/>
                    </a:lnB>
                  </a:tcPr>
                </a:tc>
                <a:tc>
                  <a:txBody>
                    <a:bodyPr/>
                    <a:lstStyle/>
                    <a:p>
                      <a:pPr indent="0" marL="0">
                        <a:buNone/>
                      </a:pPr>
                      <a:r>
                        <a:rPr lang="en-US" sz="1400" dirty="0">
                          <a:solidFill>
                            <a:srgbClr val="000000"/>
                          </a:solidFill>
                          <a:latin typeface="Segoe UI" pitchFamily="34" charset="0"/>
                          <a:ea typeface="Segoe UI" pitchFamily="34" charset="-122"/>
                          <a:cs typeface="Segoe UI" pitchFamily="34" charset="-120"/>
                        </a:rPr>
                        <a:t>Large addressable market (THB 12B+) with strong growth drivers (carbon tax, smart city mandate, industrial relocation); favorable regulatory environment with BOI incentives reducing effective tax to near-zero for first 8 years</a:t>
                      </a:r>
                      <a:endParaRPr lang="en-US" sz="1400" dirty="0">
                        <a:latin typeface="Segoe UI" charset="0"/>
                        <a:ea typeface="Segoe UI" charset="0"/>
                        <a:cs typeface="Segoe UI" charset="0"/>
                      </a:endParaRPr>
                    </a:p>
                  </a:txBody>
                  <a:tcPr marL="36000" marR="36000" marT="0" marB="0" anchor="mid">
                    <a:lnL w="12700" cap="flat" cmpd="sng" algn="ctr">
                      <a:solidFill>
                        <a:srgbClr val="FFFFFF"/>
                      </a:solidFill>
                      <a:prstDash val="sysDash"/>
                      <a:round/>
                      <a:headEnd type="none" w="med" len="med"/>
                      <a:tailEnd type="none" w="med" len="med"/>
                    </a:lnL>
                    <a:lnR w="12700" cap="flat" cmpd="sng" algn="ctr">
                      <a:solidFill>
                        <a:srgbClr val="FFFFFF"/>
                      </a:solidFill>
                      <a:prstDash val="sysDash"/>
                      <a:round/>
                      <a:headEnd type="none" w="med" len="med"/>
                      <a:tailEnd type="none" w="med" len="med"/>
                    </a:lnR>
                    <a:lnT w="12700" cap="flat" cmpd="sng" algn="ctr">
                      <a:solidFill>
                        <a:srgbClr val="FFFFFF"/>
                      </a:solidFill>
                      <a:prstDash val="sysDash"/>
                      <a:round/>
                      <a:headEnd type="none" w="med" len="med"/>
                      <a:tailEnd type="none" w="med" len="med"/>
                    </a:lnT>
                    <a:lnB w="12700" cap="flat" cmpd="sng" algn="ctr">
                      <a:solidFill>
                        <a:srgbClr val="FFFFFF"/>
                      </a:solidFill>
                      <a:prstDash val="sysDash"/>
                      <a:round/>
                      <a:headEnd type="none" w="med" len="med"/>
                      <a:tailEnd type="none" w="med" len="med"/>
                    </a:lnB>
                  </a:tcPr>
                </a:tc>
              </a:tr>
              <a:tr h="950244">
                <a:tc>
                  <a:txBody>
                    <a:bodyPr/>
                    <a:lstStyle/>
                    <a:p>
                      <a:pPr indent="0" marL="0">
                        <a:buNone/>
                      </a:pPr>
                      <a:r>
                        <a:rPr lang="en-US" sz="1400" dirty="0">
                          <a:solidFill>
                            <a:srgbClr val="000000"/>
                          </a:solidFill>
                          <a:latin typeface="Segoe UI" pitchFamily="34" charset="0"/>
                          <a:ea typeface="Segoe UI" pitchFamily="34" charset="-122"/>
                          <a:cs typeface="Segoe UI" pitchFamily="34" charset="-120"/>
                        </a:rPr>
                        <a:t>Feasibility</a:t>
                      </a:r>
                      <a:endParaRPr lang="en-US" sz="1400" dirty="0">
                        <a:latin typeface="Segoe UI" charset="0"/>
                        <a:ea typeface="Segoe UI" charset="0"/>
                        <a:cs typeface="Segoe UI" charset="0"/>
                      </a:endParaRPr>
                    </a:p>
                  </a:txBody>
                  <a:tcPr marL="36000" marR="36000" marT="0" marB="0" anchor="mid">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indent="0" marL="0">
                        <a:buNone/>
                      </a:pPr>
                      <a:r>
                        <a:rPr lang="en-US" sz="1400" dirty="0">
                          <a:solidFill>
                            <a:srgbClr val="000000"/>
                          </a:solidFill>
                          <a:latin typeface="Segoe UI" pitchFamily="34" charset="0"/>
                          <a:ea typeface="Segoe UI" pitchFamily="34" charset="-122"/>
                          <a:cs typeface="Segoe UI" pitchFamily="34" charset="-120"/>
                        </a:rPr>
                        <a:t>7/10</a:t>
                      </a:r>
                      <a:endParaRPr lang="en-US" sz="1400" dirty="0">
                        <a:latin typeface="Segoe UI" charset="0"/>
                        <a:ea typeface="Segoe UI" charset="0"/>
                        <a:cs typeface="Segoe UI" charset="0"/>
                      </a:endParaRPr>
                    </a:p>
                  </a:txBody>
                  <a:tcPr marL="36000" marR="36000" marT="0" marB="0" anchor="mid">
                    <a:lnL w="12700" cap="flat" cmpd="sng" algn="ctr">
                      <a:solidFill>
                        <a:srgbClr val="FFFFFF"/>
                      </a:solidFill>
                      <a:prstDash val="sysDash"/>
                      <a:round/>
                      <a:headEnd type="none" w="med" len="med"/>
                      <a:tailEnd type="none" w="med" len="med"/>
                    </a:lnL>
                    <a:lnR w="12700" cap="flat" cmpd="sng" algn="ctr">
                      <a:solidFill>
                        <a:srgbClr val="FFFFFF"/>
                      </a:solidFill>
                      <a:prstDash val="sysDash"/>
                      <a:round/>
                      <a:headEnd type="none" w="med" len="med"/>
                      <a:tailEnd type="none" w="med" len="med"/>
                    </a:lnR>
                    <a:lnT w="12700" cap="flat" cmpd="sng" algn="ctr">
                      <a:solidFill>
                        <a:srgbClr val="FFFFFF"/>
                      </a:solidFill>
                      <a:prstDash val="sysDash"/>
                      <a:round/>
                      <a:headEnd type="none" w="med" len="med"/>
                      <a:tailEnd type="none" w="med" len="med"/>
                    </a:lnT>
                    <a:lnB w="12700" cap="flat" cmpd="sng" algn="ctr">
                      <a:solidFill>
                        <a:srgbClr val="FFFFFF"/>
                      </a:solidFill>
                      <a:prstDash val="sysDash"/>
                      <a:round/>
                      <a:headEnd type="none" w="med" len="med"/>
                      <a:tailEnd type="none" w="med" len="med"/>
                    </a:lnB>
                  </a:tcPr>
                </a:tc>
                <a:tc>
                  <a:txBody>
                    <a:bodyPr/>
                    <a:lstStyle/>
                    <a:p>
                      <a:pPr indent="0" marL="0">
                        <a:buNone/>
                      </a:pPr>
                      <a:r>
                        <a:rPr lang="en-US" sz="1400" dirty="0">
                          <a:solidFill>
                            <a:srgbClr val="000000"/>
                          </a:solidFill>
                          <a:latin typeface="Segoe UI" pitchFamily="34" charset="0"/>
                          <a:ea typeface="Segoe UI" pitchFamily="34" charset="-122"/>
                          <a:cs typeface="Segoe UI" pitchFamily="34" charset="-120"/>
                        </a:rPr>
                        <a:t>Established ESCO market with clear regulatory framework; main challenges are relationship-driven sales cycle and 45+ existing competitors requiring differentiated value proposition</a:t>
                      </a:r>
                      <a:endParaRPr lang="en-US" sz="1400" dirty="0">
                        <a:latin typeface="Segoe UI" charset="0"/>
                        <a:ea typeface="Segoe UI" charset="0"/>
                        <a:cs typeface="Segoe UI" charset="0"/>
                      </a:endParaRPr>
                    </a:p>
                  </a:txBody>
                  <a:tcPr marL="36000" marR="36000" marT="0" marB="0" anchor="mid">
                    <a:lnL w="12700" cap="flat" cmpd="sng" algn="ctr">
                      <a:solidFill>
                        <a:srgbClr val="FFFFFF"/>
                      </a:solidFill>
                      <a:prstDash val="sysDash"/>
                      <a:round/>
                      <a:headEnd type="none" w="med" len="med"/>
                      <a:tailEnd type="none" w="med" len="med"/>
                    </a:lnL>
                    <a:lnR w="12700" cap="flat" cmpd="sng" algn="ctr">
                      <a:solidFill>
                        <a:srgbClr val="FFFFFF"/>
                      </a:solidFill>
                      <a:prstDash val="sysDash"/>
                      <a:round/>
                      <a:headEnd type="none" w="med" len="med"/>
                      <a:tailEnd type="none" w="med" len="med"/>
                    </a:lnR>
                    <a:lnT w="12700" cap="flat" cmpd="sng" algn="ctr">
                      <a:solidFill>
                        <a:srgbClr val="FFFFFF"/>
                      </a:solidFill>
                      <a:prstDash val="sysDash"/>
                      <a:round/>
                      <a:headEnd type="none" w="med" len="med"/>
                      <a:tailEnd type="none" w="med" len="med"/>
                    </a:lnT>
                    <a:lnB w="12700" cap="flat" cmpd="sng" algn="ctr">
                      <a:solidFill>
                        <a:srgbClr val="FFFFFF"/>
                      </a:solidFill>
                      <a:prstDash val="sysDash"/>
                      <a:round/>
                      <a:headEnd type="none" w="med" len="med"/>
                      <a:tailEnd type="none" w="med" len="med"/>
                    </a:lnB>
                  </a:tcPr>
                </a:tc>
              </a:tr>
            </a:tbl>
          </a:graphicData>
        </a:graphic>
      </p:graphicFrame>
      <p:sp>
        <p:nvSpPr>
          <p:cNvPr id="5" name="Text 2"/>
          <p:cNvSpPr/>
          <p:nvPr/>
        </p:nvSpPr>
        <p:spPr>
          <a:xfrm>
            <a:off x="343632" y="3657600"/>
            <a:ext cx="11508821" cy="822960"/>
          </a:xfrm>
          <a:prstGeom prst="rect">
            <a:avLst/>
          </a:prstGeom>
          <a:solidFill>
            <a:srgbClr val="EDFDFF"/>
          </a:solidFill>
          <a:ln>
            <a:solidFill>
              <a:srgbClr val="007FFF"/>
            </a:solidFill>
          </a:ln>
        </p:spPr>
        <p:txBody>
          <a:bodyPr wrap="square" lIns="63500" tIns="101600" rIns="101600" bIns="63500" rtlCol="0" anchor="t">
            <a:normAutofit/>
          </a:bodyPr>
          <a:lstStyle/>
          <a:p>
            <a:pPr indent="0" marL="0">
              <a:buNone/>
            </a:pPr>
            <a:r>
              <a:rPr lang="en-US" sz="1200" b="1" dirty="0">
                <a:solidFill>
                  <a:srgbClr val="007FFF"/>
                </a:solidFill>
                <a:latin typeface="Segoe UI" pitchFamily="34" charset="0"/>
                <a:ea typeface="Segoe UI" pitchFamily="34" charset="-122"/>
                <a:cs typeface="Segoe UI" pitchFamily="34" charset="-120"/>
              </a:rPr>
              <a:t>VERDICT: CONDITIONAL GO
</a:t>
            </a:r>
            <a:pPr indent="0" marL="0">
              <a:buNone/>
            </a:pPr>
            <a:r>
              <a:rPr lang="en-US" sz="1200" dirty="0">
                <a:solidFill>
                  <a:srgbClr val="000000"/>
                </a:solidFill>
                <a:latin typeface="Segoe UI" pitchFamily="34" charset="0"/>
                <a:ea typeface="Segoe UI" pitchFamily="34" charset="-122"/>
                <a:cs typeface="Segoe UI" pitchFamily="34" charset="-120"/>
              </a:rPr>
              <a:t>Secure local JV partner with DEDE registration by Q2 2025; Obtain BOI promotion before committing full investment</a:t>
            </a:r>
            <a:endParaRPr lang="en-US" sz="1200" dirty="0"/>
          </a:p>
        </p:txBody>
      </p:sp>
      <p:sp>
        <p:nvSpPr>
          <p:cNvPr id="6" name="Text 3"/>
          <p:cNvSpPr/>
          <p:nvPr/>
        </p:nvSpPr>
        <p:spPr>
          <a:xfrm>
            <a:off x="343632" y="6093927"/>
            <a:ext cx="11508821" cy="219456"/>
          </a:xfrm>
          <a:prstGeom prst="rect">
            <a:avLst/>
          </a:prstGeom>
          <a:noFill/>
          <a:ln/>
        </p:spPr>
        <p:txBody>
          <a:bodyPr wrap="square" lIns="0" tIns="0" rIns="0" bIns="0" rtlCol="0" anchor="t">
            <a:normAutofit/>
          </a:bodyPr>
          <a:lstStyle/>
          <a:p>
            <a:pPr indent="0" marL="0">
              <a:buNone/>
            </a:pPr>
            <a:r>
              <a:rPr lang="en-US" sz="1000" dirty="0">
                <a:solidFill>
                  <a:srgbClr val="808080"/>
                </a:solidFill>
                <a:latin typeface="Segoe UI" pitchFamily="34" charset="0"/>
                <a:ea typeface="Segoe UI" pitchFamily="34" charset="-122"/>
                <a:cs typeface="Segoe UI" pitchFamily="34" charset="-120"/>
              </a:rPr>
              <a:t>Sources: </a:t>
            </a:r>
            <a:pPr indent="0" marL="0">
              <a:buNone/>
            </a:pPr>
            <a:r>
              <a:rPr lang="en-US" sz="1000" dirty="0">
                <a:solidFill>
                  <a:srgbClr val="808080"/>
                </a:solidFill>
                <a:latin typeface="Segoe UI" pitchFamily="34" charset="0"/>
                <a:ea typeface="Segoe UI" pitchFamily="34" charset="-122"/>
                <a:cs typeface="Segoe UI" pitchFamily="34" charset="-120"/>
              </a:rPr>
              <a:t>Government statistical agencies</a:t>
            </a:r>
            <a:pPr indent="0" marL="0">
              <a:buNone/>
            </a:pPr>
            <a:r>
              <a:rPr lang="en-US" sz="1000" dirty="0">
                <a:solidFill>
                  <a:srgbClr val="808080"/>
                </a:solidFill>
                <a:latin typeface="Segoe UI" pitchFamily="34" charset="0"/>
                <a:ea typeface="Segoe UI" pitchFamily="34" charset="-122"/>
                <a:cs typeface="Segoe UI" pitchFamily="34" charset="-120"/>
              </a:rPr>
              <a:t>, </a:t>
            </a:r>
            <a:pPr indent="0" marL="0">
              <a:buNone/>
            </a:pPr>
            <a:r>
              <a:rPr lang="en-US" sz="1000" dirty="0">
                <a:solidFill>
                  <a:srgbClr val="808080"/>
                </a:solidFill>
                <a:latin typeface="Segoe UI" pitchFamily="34" charset="0"/>
                <a:ea typeface="Segoe UI" pitchFamily="34" charset="-122"/>
                <a:cs typeface="Segoe UI" pitchFamily="34" charset="-120"/>
              </a:rPr>
              <a:t>Industry associations</a:t>
            </a:r>
            <a:endParaRPr 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BD704-8CA3-D958-C367-9E4DC8E65A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7828AA4-4902-5332-1B80-2D9778EA80C0}"/>
              </a:ext>
            </a:extLst>
          </p:cNvPr>
          <p:cNvSpPr>
            <a:spLocks noGrp="1"/>
          </p:cNvSpPr>
          <p:nvPr>
            <p:ph type="title"/>
          </p:nvPr>
        </p:nvSpPr>
        <p:spPr/>
        <p:txBody>
          <a:bodyPr/>
          <a:lstStyle/>
          <a:p>
            <a:r>
              <a:rPr lang="en-US" sz="2000"/>
              <a:t>Opportunities &amp; Barriers</a:t>
            </a:r>
            <a:r>
              <a:rPr lang="en-GB" sz="2000"/>
              <a:t>Opportunities</a:t>
            </a:r>
            <a:br>
              <a:rPr lang="en-US" sz="2000"/>
            </a:br>
            <a:r>
              <a:rPr lang="en-US" sz="1600"/>
              <a:t>Rising industrial energy costs creating urgent demand for efficiency solutions</a:t>
            </a:r>
            <a:endParaRPr lang="en-US"/>
          </a:p>
        </p:txBody>
      </p:sp>
      <p:graphicFrame>
        <p:nvGraphicFramePr>
          <p:cNvPr id="7" name="Table 6">
            <a:extLst>
              <a:ext uri="{FF2B5EF4-FFF2-40B4-BE49-F238E27FC236}">
                <a16:creationId xmlns:a16="http://schemas.microsoft.com/office/drawing/2014/main" id="{6B81BA65-C10A-4B67-50CD-7EF1DD0FDC45}"/>
              </a:ext>
            </a:extLst>
          </p:cNvPr>
          <p:cNvGraphicFramePr>
            <a:graphicFrameLocks noGrp="1"/>
          </p:cNvGraphicFramePr>
          <p:nvPr>
            <p:extLst>
              <p:ext uri="{D42A27DB-BD31-4B8C-83A1-F6EECF244321}">
                <p14:modId xmlns:p14="http://schemas.microsoft.com/office/powerpoint/2010/main" val="1588704368"/>
              </p:ext>
            </p:extLst>
          </p:nvPr>
        </p:nvGraphicFramePr>
        <p:xfrm>
          <a:off x="6273799" y="1720738"/>
          <a:ext cx="5583239" cy="4372076"/>
        </p:xfrm>
        <a:graphic>
          <a:graphicData uri="http://schemas.openxmlformats.org/drawingml/2006/table">
            <a:tbl>
              <a:tblPr firstRow="1" bandRow="1">
                <a:tableStyleId>{5C22544A-7EE6-4342-B048-85BDC9FD1C3A}</a:tableStyleId>
              </a:tblPr>
              <a:tblGrid>
                <a:gridCol w="1448131">
                  <a:extLst>
                    <a:ext uri="{9D8B030D-6E8A-4147-A177-3AD203B41FA5}">
                      <a16:colId xmlns:a16="http://schemas.microsoft.com/office/drawing/2014/main" val="3923531282"/>
                    </a:ext>
                  </a:extLst>
                </a:gridCol>
                <a:gridCol w="4135108">
                  <a:extLst>
                    <a:ext uri="{9D8B030D-6E8A-4147-A177-3AD203B41FA5}">
                      <a16:colId xmlns:a16="http://schemas.microsoft.com/office/drawing/2014/main" val="767709632"/>
                    </a:ext>
                  </a:extLst>
                </a:gridCol>
              </a:tblGrid>
              <a:tr h="2186038">
                <a:tc>
                  <a:txBody>
                    <a:bodyPr/>
                    <a:lstStyle/>
                    <a:p>
                      <a:pPr marL="0" lvl="0" indent="0" algn="l">
                        <a:buNone/>
                      </a:pPr>
                      <a:r>
                        <a:rPr lang="en-MY" sz="1400" b="0">
                          <a:solidFill>
                            <a:schemeClr val="bg1"/>
                          </a:solidFill>
                          <a:latin typeface="Segoe UI"/>
                          <a:cs typeface="Segoe UI"/>
                        </a:rPr>
                        <a:t>Government building retrofit mandate covering 5,000+ facilities</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075" lvl="0" indent="-219075" algn="l" defTabSz="914400" rtl="0" eaLnBrk="1" latinLnBrk="0" hangingPunct="1">
                        <a:lnSpc>
                          <a:spcPct val="100000"/>
                        </a:lnSpc>
                        <a:spcBef>
                          <a:spcPts val="0"/>
                        </a:spcBef>
                        <a:spcAft>
                          <a:spcPts val="0"/>
                        </a:spcAft>
                        <a:buFont typeface="Wingdings,Sans-Serif"/>
                        <a:buChar char="n"/>
                        <a:defRPr/>
                      </a:pPr>
                      <a:r>
                        <a:rPr lang="en-MY" sz="1400" b="0">
                          <a:solidFill>
                            <a:schemeClr val="tx1"/>
                          </a:solidFill>
                        </a:rPr>
                        <a:t>Carbon tax legislation expected by 2027 will accelerate private sector ESCO adoption</a:t>
                      </a:r>
                    </a:p>
                    <a:p>
                      <a:pPr marL="219075" lvl="0" indent="-219075" algn="l" defTabSz="914400" rtl="0" eaLnBrk="1" latinLnBrk="0" hangingPunct="1">
                        <a:lnSpc>
                          <a:spcPct val="100000"/>
                        </a:lnSpc>
                        <a:spcBef>
                          <a:spcPts val="0"/>
                        </a:spcBef>
                        <a:spcAft>
                          <a:spcPts val="0"/>
                        </a:spcAft>
                        <a:buFont typeface="Wingdings,Sans-Serif"/>
                        <a:buChar char="n"/>
                        <a:defRPr/>
                      </a:pPr>
                      <a:r>
                        <a:rPr lang="en-MY" sz="1400" b="0">
                          <a:solidFill>
                            <a:schemeClr val="tx1"/>
                          </a:solidFill>
                        </a:rPr>
                        <a:t>Data center boom driving 45% growth in cooling efficiency services</a:t>
                      </a:r>
                    </a:p>
                    <a:p>
                      <a:pPr marL="219075" lvl="0" indent="-219075" algn="l" defTabSz="914400" rtl="0" eaLnBrk="1" latinLnBrk="0" hangingPunct="1">
                        <a:lnSpc>
                          <a:spcPct val="100000"/>
                        </a:lnSpc>
                        <a:spcBef>
                          <a:spcPts val="0"/>
                        </a:spcBef>
                        <a:spcAft>
                          <a:spcPts val="0"/>
                        </a:spcAft>
                        <a:buFont typeface="Wingdings,Sans-Serif"/>
                        <a:buChar char="n"/>
                        <a:defRPr/>
                      </a:pPr>
                      <a:r>
                        <a:rPr lang="en-MY" sz="1400" b="0">
                          <a:solidFill>
                            <a:schemeClr val="tx1"/>
                          </a:solidFill>
                        </a:rPr>
                        <a:t>Barriers</a:t>
                      </a:r>
                    </a:p>
                  </a:txBody>
                  <a:tcPr marL="36576" marR="36576" marT="0" marB="0" anchor="ctr">
                    <a:lnL w="38099" cap="flat" cmpd="sng" algn="ctr">
                      <a:solidFill>
                        <a:schemeClr val="bg1"/>
                      </a:solidFill>
                      <a:prstDash val="solid"/>
                      <a:round/>
                      <a:headEnd type="none" w="med" len="med"/>
                      <a:tailEnd type="none" w="med" len="med"/>
                    </a:lnL>
                    <a:lnR w="38099">
                      <a:solidFill>
                        <a:srgbClr val="FFFFFF"/>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366200889"/>
                  </a:ext>
                </a:extLst>
              </a:tr>
              <a:tr h="2186038">
                <a:tc>
                  <a:txBody>
                    <a:bodyPr/>
                    <a:lstStyle/>
                    <a:p>
                      <a:pPr marL="0" lvl="0" indent="0" algn="l">
                        <a:buNone/>
                      </a:pPr>
                      <a:r>
                        <a:rPr lang="en-MY" sz="1400" b="0">
                          <a:solidFill>
                            <a:schemeClr val="bg1"/>
                          </a:solidFill>
                          <a:latin typeface="Segoe UI"/>
                          <a:cs typeface="Segoe UI"/>
                        </a:rPr>
                        <a:t>Thai ESCO market fragmented with 45+ competitors and intense price competition</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075" lvl="0" indent="-219075" algn="l" defTabSz="914400" rtl="0" eaLnBrk="1" latinLnBrk="0" hangingPunct="1">
                        <a:lnSpc>
                          <a:spcPct val="100000"/>
                        </a:lnSpc>
                        <a:spcBef>
                          <a:spcPts val="0"/>
                        </a:spcBef>
                        <a:spcAft>
                          <a:spcPts val="0"/>
                        </a:spcAft>
                        <a:buFont typeface="Wingdings,Sans-Serif"/>
                        <a:buChar char="n"/>
                        <a:defRPr/>
                      </a:pPr>
                      <a:r>
                        <a:rPr lang="en-MY" sz="1400" b="0">
                          <a:solidFill>
                            <a:schemeClr val="tx1"/>
                          </a:solidFill>
                        </a:rPr>
                        <a:t>Complex BOI and licensing requirements add 6-9 months to market entry timeline</a:t>
                      </a:r>
                    </a:p>
                    <a:p>
                      <a:pPr marL="219075" lvl="0" indent="-219075" algn="l" defTabSz="914400" rtl="0" eaLnBrk="1" latinLnBrk="0" hangingPunct="1">
                        <a:lnSpc>
                          <a:spcPct val="100000"/>
                        </a:lnSpc>
                        <a:spcBef>
                          <a:spcPts val="0"/>
                        </a:spcBef>
                        <a:spcAft>
                          <a:spcPts val="0"/>
                        </a:spcAft>
                        <a:buFont typeface="Wingdings,Sans-Serif"/>
                        <a:buChar char="n"/>
                        <a:defRPr/>
                      </a:pPr>
                      <a:r>
                        <a:rPr lang="en-MY" sz="1400" b="0">
                          <a:solidFill>
                            <a:schemeClr val="tx1"/>
                          </a:solidFill>
                        </a:rPr>
                        <a:t>Local companies have deep government relationships difficult for foreign entrants to replicate</a:t>
                      </a:r>
                    </a:p>
                  </a:txBody>
                  <a:tcPr marL="36576" marR="36576" marT="0" marB="0" anchor="ctr">
                    <a:lnL w="38099"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036405752"/>
                  </a:ext>
                </a:extLst>
              </a:tr>
            </a:tbl>
          </a:graphicData>
        </a:graphic>
      </p:graphicFrame>
      <p:sp>
        <p:nvSpPr>
          <p:cNvPr id="2" name="TextBox 1">
            <a:extLst>
              <a:ext uri="{FF2B5EF4-FFF2-40B4-BE49-F238E27FC236}">
                <a16:creationId xmlns:a16="http://schemas.microsoft.com/office/drawing/2014/main" id="{853B6FA9-C1FF-1A2B-DC7A-30A8C3123402}"/>
              </a:ext>
            </a:extLst>
          </p:cNvPr>
          <p:cNvSpPr txBox="1"/>
          <p:nvPr/>
        </p:nvSpPr>
        <p:spPr>
          <a:xfrm>
            <a:off x="331564" y="6106335"/>
            <a:ext cx="11516765" cy="400110"/>
          </a:xfrm>
          <a:prstGeom prst="rect">
            <a:avLst/>
          </a:prstGeom>
          <a:noFill/>
        </p:spPr>
        <p:txBody>
          <a:bodyPr wrap="square">
            <a:spAutoFit/>
          </a:bodyPr>
          <a:lstStyle/>
          <a:p>
            <a:r>
              <a:rPr kumimoji="1" lang="en-GB" sz="1000" b="0" i="0" u="none" strike="noStrike" kern="1200">
                <a:solidFill>
                  <a:schemeClr val="tx1"/>
                </a:solidFill>
                <a:effectLst/>
                <a:ea typeface="Meiryo UI"/>
                <a:cs typeface="Times New Roman" panose="02020603050405020304" pitchFamily="18" charset="0"/>
              </a:rPr>
              <a:t/>
            </a:r>
          </a:p>
          <a:p>
            <a:r>
              <a:rPr kumimoji="1" lang="en-GB" sz="1000" b="0" i="0" u="none" strike="noStrike" kern="1200">
                <a:solidFill>
                  <a:schemeClr val="tx1"/>
                </a:solidFill>
                <a:effectLst/>
                <a:ea typeface="Meiryo UI"/>
                <a:cs typeface="Times New Roman" panose="02020603050405020304" pitchFamily="18" charset="0"/>
              </a:rPr>
              <a:t/>
            </a:r>
            <a:endParaRPr lang="en-GB" sz="1000">
              <a:ea typeface="Meiryo UI"/>
              <a:cs typeface="Times New Roman" panose="02020603050405020304" pitchFamily="18" charset="0"/>
            </a:endParaRPr>
          </a:p>
        </p:txBody>
      </p:sp>
      <p:graphicFrame>
        <p:nvGraphicFramePr>
          <p:cNvPr id="4" name="Table 3">
            <a:extLst>
              <a:ext uri="{FF2B5EF4-FFF2-40B4-BE49-F238E27FC236}">
                <a16:creationId xmlns:a16="http://schemas.microsoft.com/office/drawing/2014/main" id="{6C44DDBE-64C8-ED68-642C-DDBD7FD9F83A}"/>
              </a:ext>
            </a:extLst>
          </p:cNvPr>
          <p:cNvGraphicFramePr>
            <a:graphicFrameLocks noGrp="1"/>
          </p:cNvGraphicFramePr>
          <p:nvPr>
            <p:extLst>
              <p:ext uri="{D42A27DB-BD31-4B8C-83A1-F6EECF244321}">
                <p14:modId xmlns:p14="http://schemas.microsoft.com/office/powerpoint/2010/main" val="3235123725"/>
              </p:ext>
            </p:extLst>
          </p:nvPr>
        </p:nvGraphicFramePr>
        <p:xfrm>
          <a:off x="347112" y="1720742"/>
          <a:ext cx="5578684" cy="4372080"/>
        </p:xfrm>
        <a:graphic>
          <a:graphicData uri="http://schemas.openxmlformats.org/drawingml/2006/table">
            <a:tbl>
              <a:tblPr firstRow="1" bandRow="1">
                <a:tableStyleId>{5C22544A-7EE6-4342-B048-85BDC9FD1C3A}</a:tableStyleId>
              </a:tblPr>
              <a:tblGrid>
                <a:gridCol w="1446950">
                  <a:extLst>
                    <a:ext uri="{9D8B030D-6E8A-4147-A177-3AD203B41FA5}">
                      <a16:colId xmlns:a16="http://schemas.microsoft.com/office/drawing/2014/main" val="3923531282"/>
                    </a:ext>
                  </a:extLst>
                </a:gridCol>
                <a:gridCol w="4131734">
                  <a:extLst>
                    <a:ext uri="{9D8B030D-6E8A-4147-A177-3AD203B41FA5}">
                      <a16:colId xmlns:a16="http://schemas.microsoft.com/office/drawing/2014/main" val="767709632"/>
                    </a:ext>
                  </a:extLst>
                </a:gridCol>
              </a:tblGrid>
              <a:tr h="1457360">
                <a:tc>
                  <a:txBody>
                    <a:bodyPr/>
                    <a:lstStyle/>
                    <a:p>
                      <a:pPr marL="0" lvl="0" indent="0" algn="l">
                        <a:buNone/>
                      </a:pPr>
                      <a:r>
                        <a:rPr lang="en-MY" sz="1400" b="0">
                          <a:solidFill>
                            <a:schemeClr val="bg1"/>
                          </a:solidFill>
                          <a:latin typeface="Segoe UI"/>
                          <a:cs typeface="Segoe UI"/>
                        </a:rPr>
                        <a:t/>
                      </a:r>
                    </a:p>
                  </a:txBody>
                  <a:tcPr marL="36576" marR="36576" marT="0" marB="0" anchor="ctr">
                    <a:lnL w="38099">
                      <a:solidFill>
                        <a:schemeClr val="bg1"/>
                      </a:solidFill>
                    </a:lnL>
                    <a:lnR w="38099"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075" lvl="0" indent="-219075" algn="l" defTabSz="914400" rtl="0" eaLnBrk="1" latinLnBrk="0" hangingPunct="1">
                        <a:lnSpc>
                          <a:spcPct val="100000"/>
                        </a:lnSpc>
                        <a:spcBef>
                          <a:spcPts val="0"/>
                        </a:spcBef>
                        <a:spcAft>
                          <a:spcPts val="0"/>
                        </a:spcAft>
                        <a:buFont typeface="Wingdings,Sans-Serif"/>
                        <a:buChar char="n"/>
                        <a:defRPr/>
                      </a:pPr>
                      <a:r>
                        <a:rPr lang="en-US" sz="1400" b="0">
                          <a:solidFill>
                            <a:schemeClr val="tx1"/>
                          </a:solidFill>
                        </a:rPr>
                        <a:t/>
                      </a:r>
                    </a:p>
                    <a:p>
                      <a:pPr marL="219075" lvl="0" indent="-219075" algn="l" defTabSz="914400" rtl="0" eaLnBrk="1" latinLnBrk="0" hangingPunct="1">
                        <a:lnSpc>
                          <a:spcPct val="100000"/>
                        </a:lnSpc>
                        <a:spcBef>
                          <a:spcPts val="0"/>
                        </a:spcBef>
                        <a:spcAft>
                          <a:spcPts val="0"/>
                        </a:spcAft>
                        <a:buFont typeface="Wingdings,Sans-Serif"/>
                        <a:buChar char="n"/>
                        <a:defRPr/>
                      </a:pPr>
                      <a:r>
                        <a:rPr lang="en-US" sz="1400" b="0">
                          <a:solidFill>
                            <a:schemeClr val="tx1"/>
                          </a:solidFill>
                        </a:rPr>
                        <a:t/>
                      </a:r>
                      <a:endParaRPr kumimoji="1" lang="en-US" sz="1400" b="0" kern="1200">
                        <a:solidFill>
                          <a:schemeClr val="tx1"/>
                        </a:solidFill>
                        <a:latin typeface="+mn-lt"/>
                        <a:ea typeface="+mn-ea"/>
                        <a:cs typeface="+mn-cs"/>
                      </a:endParaRPr>
                    </a:p>
                  </a:txBody>
                  <a:tcPr marL="36576" marR="36576" marT="0" marB="0" anchor="ctr">
                    <a:lnL w="38099" cap="flat" cmpd="sng" algn="ctr">
                      <a:solidFill>
                        <a:schemeClr val="bg1"/>
                      </a:solidFill>
                      <a:prstDash val="solid"/>
                      <a:round/>
                      <a:headEnd type="none" w="med" len="med"/>
                      <a:tailEnd type="none" w="med" len="med"/>
                    </a:lnL>
                    <a:lnR w="38099">
                      <a:solidFill>
                        <a:srgbClr val="FFFFFF"/>
                      </a:solidFill>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366200889"/>
                  </a:ext>
                </a:extLst>
              </a:tr>
              <a:tr h="1457360">
                <a:tc>
                  <a:txBody>
                    <a:bodyPr/>
                    <a:lstStyle/>
                    <a:p>
                      <a:pPr marL="0" lvl="0" indent="0" algn="l">
                        <a:buNone/>
                      </a:pPr>
                      <a:r>
                        <a:rPr lang="en-MY" sz="1400">
                          <a:solidFill>
                            <a:schemeClr val="bg1"/>
                          </a:solidFill>
                          <a:latin typeface="Segoe UI"/>
                          <a:cs typeface="Segoe UI"/>
                        </a:rPr>
                        <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075" lvl="0" indent="-219075" algn="l" defTabSz="914400" rtl="0" eaLnBrk="1" latinLnBrk="0" hangingPunct="1">
                        <a:lnSpc>
                          <a:spcPct val="100000"/>
                        </a:lnSpc>
                        <a:spcBef>
                          <a:spcPts val="0"/>
                        </a:spcBef>
                        <a:spcAft>
                          <a:spcPts val="0"/>
                        </a:spcAft>
                        <a:buFont typeface="Wingdings,Sans-Serif"/>
                        <a:buChar char="n"/>
                        <a:defRPr/>
                      </a:pPr>
                      <a:r>
                        <a:rPr lang="en-US" sz="1400"/>
                        <a:t/>
                      </a:r>
                    </a:p>
                    <a:p>
                      <a:pPr marL="219075" lvl="0" indent="-219075" algn="l" defTabSz="914400" rtl="0" eaLnBrk="1" latinLnBrk="0" hangingPunct="1">
                        <a:lnSpc>
                          <a:spcPct val="100000"/>
                        </a:lnSpc>
                        <a:spcBef>
                          <a:spcPts val="0"/>
                        </a:spcBef>
                        <a:spcAft>
                          <a:spcPts val="0"/>
                        </a:spcAft>
                        <a:buFont typeface="Wingdings,Sans-Serif"/>
                        <a:buChar char="n"/>
                        <a:defRPr/>
                      </a:pPr>
                      <a:r>
                        <a:rPr kumimoji="1" lang="en-US" sz="1400" b="0" kern="1200">
                          <a:solidFill>
                            <a:schemeClr val="dk1"/>
                          </a:solidFill>
                          <a:latin typeface="+mn-lt"/>
                          <a:ea typeface="+mn-ea"/>
                          <a:cs typeface="+mn-cs"/>
                        </a:rPr>
                        <a:t/>
                      </a:r>
                    </a:p>
                    <a:p>
                      <a:pPr marL="219075" lvl="0" indent="-219075" algn="l" defTabSz="914400" rtl="0" eaLnBrk="1" latinLnBrk="0" hangingPunct="1">
                        <a:lnSpc>
                          <a:spcPct val="100000"/>
                        </a:lnSpc>
                        <a:spcBef>
                          <a:spcPts val="0"/>
                        </a:spcBef>
                        <a:spcAft>
                          <a:spcPts val="0"/>
                        </a:spcAft>
                        <a:buFont typeface="Wingdings,Sans-Serif"/>
                        <a:buChar char="n"/>
                        <a:defRPr/>
                      </a:pPr>
                      <a:r>
                        <a:rPr kumimoji="1" lang="en-US" sz="1400" b="0" kern="1200">
                          <a:solidFill>
                            <a:schemeClr val="dk1"/>
                          </a:solidFill>
                          <a:latin typeface="+mn-lt"/>
                          <a:ea typeface="+mn-ea"/>
                          <a:cs typeface="+mn-cs"/>
                        </a:rPr>
                        <a:t/>
                      </a:r>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505003236"/>
                  </a:ext>
                </a:extLst>
              </a:tr>
              <a:tr h="1457360">
                <a:tc>
                  <a:txBody>
                    <a:bodyPr/>
                    <a:lstStyle/>
                    <a:p>
                      <a:pPr marL="0" lvl="0" indent="0" algn="l">
                        <a:buNone/>
                      </a:pPr>
                      <a:r>
                        <a:rPr lang="en-MY" sz="1400">
                          <a:solidFill>
                            <a:schemeClr val="bg1"/>
                          </a:solidFill>
                          <a:latin typeface="Segoe UI"/>
                          <a:cs typeface="Segoe UI"/>
                        </a:rPr>
                        <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075" lvl="0" indent="-219075" algn="l" defTabSz="914400" rtl="0" eaLnBrk="1" latinLnBrk="0" hangingPunct="1">
                        <a:lnSpc>
                          <a:spcPct val="100000"/>
                        </a:lnSpc>
                        <a:spcBef>
                          <a:spcPts val="0"/>
                        </a:spcBef>
                        <a:spcAft>
                          <a:spcPts val="0"/>
                        </a:spcAft>
                        <a:buFont typeface="Wingdings,Sans-Serif"/>
                        <a:buChar char="n"/>
                        <a:defRPr/>
                      </a:pPr>
                      <a:r>
                        <a:rPr lang="en-US" sz="1400"/>
                        <a:t/>
                      </a:r>
                    </a:p>
                    <a:p>
                      <a:pPr marL="219075" lvl="0" indent="-219075" algn="l" defTabSz="914400" rtl="0" eaLnBrk="1" latinLnBrk="0" hangingPunct="1">
                        <a:lnSpc>
                          <a:spcPct val="100000"/>
                        </a:lnSpc>
                        <a:spcBef>
                          <a:spcPts val="0"/>
                        </a:spcBef>
                        <a:spcAft>
                          <a:spcPts val="0"/>
                        </a:spcAft>
                        <a:buFont typeface="Wingdings,Sans-Serif"/>
                        <a:buChar char="n"/>
                        <a:defRPr/>
                      </a:pPr>
                      <a:r>
                        <a:rPr lang="en-US" sz="1400"/>
                        <a:t/>
                      </a:r>
                      <a:r>
                        <a:rPr lang="en-US" sz="1400" err="1"/>
                        <a:t/>
                      </a:r>
                      <a:r>
                        <a:rPr lang="en-US" sz="1400"/>
                        <a:t/>
                      </a:r>
                      <a:endParaRPr lang="en-MY" sz="1400" b="0"/>
                    </a:p>
                  </a:txBody>
                  <a:tcPr marL="36576" marR="36576" marT="0" marB="0" anchor="ctr">
                    <a:lnL w="38100" cap="flat" cmpd="sng" algn="ctr">
                      <a:solidFill>
                        <a:schemeClr val="bg1"/>
                      </a:solidFill>
                      <a:prstDash val="solid"/>
                      <a:round/>
                      <a:headEnd type="none" w="med" len="med"/>
                      <a:tailEnd type="none" w="med" len="med"/>
                    </a:lnL>
                    <a:lnR w="38099" cap="flat" cmpd="sng" algn="ctr">
                      <a:solidFill>
                        <a:srgbClr val="FFFFFF"/>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238823020"/>
                  </a:ext>
                </a:extLst>
              </a:tr>
            </a:tbl>
          </a:graphicData>
        </a:graphic>
      </p:graphicFrame>
      <p:grpSp>
        <p:nvGrpSpPr>
          <p:cNvPr id="9" name="グループ化 58">
            <a:extLst>
              <a:ext uri="{FF2B5EF4-FFF2-40B4-BE49-F238E27FC236}">
                <a16:creationId xmlns:a16="http://schemas.microsoft.com/office/drawing/2014/main" id="{F6E9BB0F-BDA3-1F0D-842F-EDDB9B2BBE40}"/>
              </a:ext>
            </a:extLst>
          </p:cNvPr>
          <p:cNvGrpSpPr/>
          <p:nvPr/>
        </p:nvGrpSpPr>
        <p:grpSpPr>
          <a:xfrm>
            <a:off x="334963" y="1285010"/>
            <a:ext cx="5583237" cy="307777"/>
            <a:chOff x="1998094" y="1119975"/>
            <a:chExt cx="7884946" cy="465201"/>
          </a:xfrm>
          <a:noFill/>
        </p:grpSpPr>
        <p:sp>
          <p:nvSpPr>
            <p:cNvPr id="10" name="ColumnHeader">
              <a:extLst>
                <a:ext uri="{FF2B5EF4-FFF2-40B4-BE49-F238E27FC236}">
                  <a16:creationId xmlns:a16="http://schemas.microsoft.com/office/drawing/2014/main" id="{5268B2FF-3323-DE3C-2634-6D15525C0AC4}"/>
                </a:ext>
              </a:extLst>
            </p:cNvPr>
            <p:cNvSpPr>
              <a:spLocks noChangeArrowheads="1"/>
            </p:cNvSpPr>
            <p:nvPr/>
          </p:nvSpPr>
          <p:spPr bwMode="gray">
            <a:xfrm>
              <a:off x="2125587" y="1119975"/>
              <a:ext cx="7629961" cy="465201"/>
            </a:xfrm>
            <a:prstGeom prst="rect">
              <a:avLst/>
            </a:prstGeom>
            <a:grpFill/>
            <a:ln w="9525" algn="ctr">
              <a:noFill/>
              <a:miter lim="800000"/>
              <a:headEnd type="none" w="lg" len="lg"/>
              <a:tailEnd type="none" w="lg" len="lg"/>
            </a:ln>
            <a:effectLst/>
          </p:spPr>
          <p:txBody>
            <a:bodyPr wrap="square" lIns="0" tIns="0" rIns="0" bIns="91440" anchor="b">
              <a:spAutoFit/>
            </a:bodyPr>
            <a:lstStyle/>
            <a:p>
              <a:pPr marL="216000" marR="0" lvl="0" indent="-21600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000000"/>
                  </a:solidFill>
                  <a:effectLst/>
                  <a:uLnTx/>
                  <a:uFillTx/>
                  <a:latin typeface="Segoe UI" panose="020B0502040204020203" pitchFamily="34" charset="0"/>
                  <a:ea typeface="Yu Gothic" panose="020B0400000000000000" pitchFamily="50" charset="-128"/>
                  <a:cs typeface="Segoe UI" panose="020B0502040204020203" pitchFamily="34" charset="0"/>
                </a:rPr>
                <a:t/>
              </a:r>
              <a:endParaRPr kumimoji="1" lang="ja-JP" altLang="en-US" sz="1400" b="0" i="0" u="none" strike="noStrike" kern="1200" cap="none" spc="0" normalizeH="0" baseline="0" noProof="0">
                <a:ln>
                  <a:noFill/>
                </a:ln>
                <a:solidFill>
                  <a:srgbClr val="000000"/>
                </a:solidFill>
                <a:effectLst/>
                <a:uLnTx/>
                <a:uFillTx/>
                <a:latin typeface="Segoe UI" panose="020B0502040204020203" pitchFamily="34" charset="0"/>
                <a:ea typeface="Yu Gothic" panose="020B0400000000000000" pitchFamily="50" charset="-128"/>
                <a:cs typeface="Segoe UI" panose="020B0502040204020203" pitchFamily="34" charset="0"/>
              </a:endParaRPr>
            </a:p>
          </p:txBody>
        </p:sp>
        <p:cxnSp>
          <p:nvCxnSpPr>
            <p:cNvPr id="11" name="直線コネクタ 60">
              <a:extLst>
                <a:ext uri="{FF2B5EF4-FFF2-40B4-BE49-F238E27FC236}">
                  <a16:creationId xmlns:a16="http://schemas.microsoft.com/office/drawing/2014/main" id="{99B61C25-F8A6-FFD2-79E4-AB668E12F8DA}"/>
                </a:ext>
              </a:extLst>
            </p:cNvPr>
            <p:cNvCxnSpPr/>
            <p:nvPr/>
          </p:nvCxnSpPr>
          <p:spPr>
            <a:xfrm>
              <a:off x="1998094" y="1580977"/>
              <a:ext cx="7884946"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2" name="グループ化 58">
            <a:extLst>
              <a:ext uri="{FF2B5EF4-FFF2-40B4-BE49-F238E27FC236}">
                <a16:creationId xmlns:a16="http://schemas.microsoft.com/office/drawing/2014/main" id="{E8AB27A6-02ED-021D-7984-AD23A551DD6E}"/>
              </a:ext>
            </a:extLst>
          </p:cNvPr>
          <p:cNvGrpSpPr/>
          <p:nvPr/>
        </p:nvGrpSpPr>
        <p:grpSpPr>
          <a:xfrm>
            <a:off x="6261652" y="1282232"/>
            <a:ext cx="5583237" cy="307777"/>
            <a:chOff x="1998094" y="1119975"/>
            <a:chExt cx="7884946" cy="465201"/>
          </a:xfrm>
          <a:noFill/>
        </p:grpSpPr>
        <p:sp>
          <p:nvSpPr>
            <p:cNvPr id="13" name="ColumnHeader">
              <a:extLst>
                <a:ext uri="{FF2B5EF4-FFF2-40B4-BE49-F238E27FC236}">
                  <a16:creationId xmlns:a16="http://schemas.microsoft.com/office/drawing/2014/main" id="{F7A16EAF-18A5-78B7-3B5D-28B141679D9F}"/>
                </a:ext>
              </a:extLst>
            </p:cNvPr>
            <p:cNvSpPr>
              <a:spLocks noChangeArrowheads="1"/>
            </p:cNvSpPr>
            <p:nvPr/>
          </p:nvSpPr>
          <p:spPr bwMode="gray">
            <a:xfrm>
              <a:off x="2125587" y="1119975"/>
              <a:ext cx="7629961" cy="465201"/>
            </a:xfrm>
            <a:prstGeom prst="rect">
              <a:avLst/>
            </a:prstGeom>
            <a:grpFill/>
            <a:ln w="9525" algn="ctr">
              <a:noFill/>
              <a:miter lim="800000"/>
              <a:headEnd type="none" w="lg" len="lg"/>
              <a:tailEnd type="none" w="lg" len="lg"/>
            </a:ln>
            <a:effectLst/>
          </p:spPr>
          <p:txBody>
            <a:bodyPr wrap="square" lIns="0" tIns="0" rIns="0" bIns="91440" anchor="b">
              <a:spAutoFit/>
            </a:bodyPr>
            <a:lstStyle/>
            <a:p>
              <a:pPr marL="216000" marR="0" lvl="0" indent="-21600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000000"/>
                  </a:solidFill>
                  <a:effectLst/>
                  <a:uLnTx/>
                  <a:uFillTx/>
                  <a:latin typeface="Segoe UI" panose="020B0502040204020203" pitchFamily="34" charset="0"/>
                  <a:ea typeface="Yu Gothic" panose="020B0400000000000000" pitchFamily="50" charset="-128"/>
                  <a:cs typeface="Segoe UI" panose="020B0502040204020203" pitchFamily="34" charset="0"/>
                </a:rPr>
                <a:t/>
              </a:r>
              <a:endParaRPr kumimoji="1" lang="ja-JP" altLang="en-US" sz="1400" b="0" i="0" u="none" strike="noStrike" kern="1200" cap="none" spc="0" normalizeH="0" baseline="0" noProof="0">
                <a:ln>
                  <a:noFill/>
                </a:ln>
                <a:solidFill>
                  <a:srgbClr val="000000"/>
                </a:solidFill>
                <a:effectLst/>
                <a:uLnTx/>
                <a:uFillTx/>
                <a:latin typeface="Segoe UI" panose="020B0502040204020203" pitchFamily="34" charset="0"/>
                <a:ea typeface="Yu Gothic" panose="020B0400000000000000" pitchFamily="50" charset="-128"/>
                <a:cs typeface="Segoe UI" panose="020B0502040204020203" pitchFamily="34" charset="0"/>
              </a:endParaRPr>
            </a:p>
          </p:txBody>
        </p:sp>
        <p:cxnSp>
          <p:nvCxnSpPr>
            <p:cNvPr id="14" name="直線コネクタ 60">
              <a:extLst>
                <a:ext uri="{FF2B5EF4-FFF2-40B4-BE49-F238E27FC236}">
                  <a16:creationId xmlns:a16="http://schemas.microsoft.com/office/drawing/2014/main" id="{5D8CCD49-CCB6-5F46-501D-F465C3C38EDE}"/>
                </a:ext>
              </a:extLst>
            </p:cNvPr>
            <p:cNvCxnSpPr/>
            <p:nvPr/>
          </p:nvCxnSpPr>
          <p:spPr>
            <a:xfrm>
              <a:off x="1998094" y="1580977"/>
              <a:ext cx="7884946"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 name="Rectangle 4">
            <a:hlinkClick r:id="rId3" action="ppaction://hlinksldjump"/>
            <a:extLst>
              <a:ext uri="{FF2B5EF4-FFF2-40B4-BE49-F238E27FC236}">
                <a16:creationId xmlns:a16="http://schemas.microsoft.com/office/drawing/2014/main" id="{1ADAE785-5003-7308-2E45-78B64F5FE370}"/>
              </a:ext>
            </a:extLst>
          </p:cNvPr>
          <p:cNvSpPr/>
          <p:nvPr/>
        </p:nvSpPr>
        <p:spPr>
          <a:xfrm>
            <a:off x="5240966" y="2997580"/>
            <a:ext cx="684000" cy="180000"/>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i="1">
                <a:solidFill>
                  <a:schemeClr val="tx1"/>
                </a:solidFill>
              </a:rPr>
              <a:t/>
            </a:r>
          </a:p>
        </p:txBody>
      </p:sp>
      <p:sp>
        <p:nvSpPr>
          <p:cNvPr id="8" name="Rectangle 7">
            <a:hlinkClick r:id="rId4" action="ppaction://hlinksldjump"/>
            <a:extLst>
              <a:ext uri="{FF2B5EF4-FFF2-40B4-BE49-F238E27FC236}">
                <a16:creationId xmlns:a16="http://schemas.microsoft.com/office/drawing/2014/main" id="{B1855F04-7E29-3FAB-D54C-70A3553B5AA8}"/>
              </a:ext>
            </a:extLst>
          </p:cNvPr>
          <p:cNvSpPr/>
          <p:nvPr/>
        </p:nvSpPr>
        <p:spPr>
          <a:xfrm>
            <a:off x="5245606" y="4455201"/>
            <a:ext cx="684000" cy="180000"/>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a:solidFill>
                  <a:schemeClr val="tx1"/>
                </a:solidFill>
              </a:rPr>
              <a:t/>
            </a:r>
            <a:endParaRPr kumimoji="1" lang="en-US" sz="1400" i="1">
              <a:solidFill>
                <a:schemeClr val="tx1"/>
              </a:solidFill>
            </a:endParaRPr>
          </a:p>
        </p:txBody>
      </p:sp>
      <p:sp>
        <p:nvSpPr>
          <p:cNvPr id="15" name="Rectangle 14">
            <a:hlinkClick r:id="rId5" action="ppaction://hlinksldjump"/>
            <a:extLst>
              <a:ext uri="{FF2B5EF4-FFF2-40B4-BE49-F238E27FC236}">
                <a16:creationId xmlns:a16="http://schemas.microsoft.com/office/drawing/2014/main" id="{05FD5315-135A-3BAD-BEB8-6EEB2045D628}"/>
              </a:ext>
            </a:extLst>
          </p:cNvPr>
          <p:cNvSpPr/>
          <p:nvPr/>
        </p:nvSpPr>
        <p:spPr>
          <a:xfrm>
            <a:off x="5240966" y="5911236"/>
            <a:ext cx="684000" cy="180000"/>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a:solidFill>
                  <a:schemeClr val="tx1"/>
                </a:solidFill>
              </a:rPr>
              <a:t/>
            </a:r>
            <a:endParaRPr kumimoji="1" lang="en-US" sz="1400" i="1">
              <a:solidFill>
                <a:schemeClr val="tx1"/>
              </a:solidFill>
            </a:endParaRPr>
          </a:p>
        </p:txBody>
      </p:sp>
      <p:sp>
        <p:nvSpPr>
          <p:cNvPr id="17" name="Rectangle 16">
            <a:hlinkClick r:id="rId3" action="ppaction://hlinksldjump"/>
            <a:extLst>
              <a:ext uri="{FF2B5EF4-FFF2-40B4-BE49-F238E27FC236}">
                <a16:creationId xmlns:a16="http://schemas.microsoft.com/office/drawing/2014/main" id="{57EBD1B6-E109-F613-932F-63EF8E059826}"/>
              </a:ext>
            </a:extLst>
          </p:cNvPr>
          <p:cNvSpPr/>
          <p:nvPr/>
        </p:nvSpPr>
        <p:spPr>
          <a:xfrm>
            <a:off x="11160888" y="3725987"/>
            <a:ext cx="684000" cy="180000"/>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i="1">
                <a:solidFill>
                  <a:schemeClr val="tx1"/>
                </a:solidFill>
              </a:rPr>
              <a:t/>
            </a:r>
          </a:p>
        </p:txBody>
      </p:sp>
      <p:sp>
        <p:nvSpPr>
          <p:cNvPr id="16" name="Rectangle 15">
            <a:hlinkClick r:id="rId6" action="ppaction://hlinksldjump"/>
            <a:extLst>
              <a:ext uri="{FF2B5EF4-FFF2-40B4-BE49-F238E27FC236}">
                <a16:creationId xmlns:a16="http://schemas.microsoft.com/office/drawing/2014/main" id="{12E52010-2AFE-0692-EDA6-FEF48E38A07C}"/>
              </a:ext>
            </a:extLst>
          </p:cNvPr>
          <p:cNvSpPr/>
          <p:nvPr/>
        </p:nvSpPr>
        <p:spPr>
          <a:xfrm>
            <a:off x="11158829" y="5911236"/>
            <a:ext cx="684000" cy="180000"/>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i="1">
                <a:solidFill>
                  <a:schemeClr val="tx1"/>
                </a:solidFill>
              </a:rPr>
              <a:t/>
            </a:r>
          </a:p>
        </p:txBody>
      </p:sp>
    </p:spTree>
    <p:extLst>
      <p:ext uri="{BB962C8B-B14F-4D97-AF65-F5344CB8AC3E}">
        <p14:creationId xmlns:p14="http://schemas.microsoft.com/office/powerpoint/2010/main" val="3788352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A3F37-6C1D-AE66-452F-75DDFB86FE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349A48E-9725-8EE9-F103-C81308428DE3}"/>
              </a:ext>
            </a:extLst>
          </p:cNvPr>
          <p:cNvSpPr>
            <a:spLocks noGrp="1"/>
          </p:cNvSpPr>
          <p:nvPr>
            <p:ph type="title"/>
          </p:nvPr>
        </p:nvSpPr>
        <p:spPr/>
        <p:txBody>
          <a:bodyPr/>
          <a:lstStyle/>
          <a:p>
            <a:r>
              <a:rPr lang="en-US">
                <a:latin typeface="+mj-lt"/>
              </a:rPr>
              <a:t>Table of Contents</a:t>
            </a:r>
            <a:endParaRPr lang="en-US">
              <a:latin typeface="+mj-lt"/>
              <a:ea typeface="Yu Gothic" panose="020B0400000000000000" pitchFamily="34" charset="-128"/>
            </a:endParaRPr>
          </a:p>
        </p:txBody>
      </p:sp>
      <p:graphicFrame>
        <p:nvGraphicFramePr>
          <p:cNvPr id="6" name="Table 5">
            <a:extLst>
              <a:ext uri="{FF2B5EF4-FFF2-40B4-BE49-F238E27FC236}">
                <a16:creationId xmlns:a16="http://schemas.microsoft.com/office/drawing/2014/main" id="{8679C4AF-CE63-27E0-93D9-967246E9FF9D}"/>
              </a:ext>
            </a:extLst>
          </p:cNvPr>
          <p:cNvGraphicFramePr>
            <a:graphicFrameLocks noGrp="1"/>
          </p:cNvGraphicFramePr>
          <p:nvPr>
            <p:extLst>
              <p:ext uri="{D42A27DB-BD31-4B8C-83A1-F6EECF244321}">
                <p14:modId xmlns:p14="http://schemas.microsoft.com/office/powerpoint/2010/main" val="303104731"/>
              </p:ext>
            </p:extLst>
          </p:nvPr>
        </p:nvGraphicFramePr>
        <p:xfrm>
          <a:off x="343673" y="1371600"/>
          <a:ext cx="11508811" cy="2700000"/>
        </p:xfrm>
        <a:graphic>
          <a:graphicData uri="http://schemas.openxmlformats.org/drawingml/2006/table">
            <a:tbl>
              <a:tblPr>
                <a:tableStyleId>{5C22544A-7EE6-4342-B048-85BDC9FD1C3A}</a:tableStyleId>
              </a:tblPr>
              <a:tblGrid>
                <a:gridCol w="11508811">
                  <a:extLst>
                    <a:ext uri="{9D8B030D-6E8A-4147-A177-3AD203B41FA5}">
                      <a16:colId xmlns:a16="http://schemas.microsoft.com/office/drawing/2014/main" val="742313680"/>
                    </a:ext>
                  </a:extLst>
                </a:gridCol>
              </a:tblGrid>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Policy &amp; Regulatory</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498195017"/>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92608482"/>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284173034"/>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lang="en-US"/>
                        <a:t/>
                      </a:r>
                      <a:endPar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endParaRP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203114249"/>
                  </a:ext>
                </a:extLst>
              </a:tr>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529896070"/>
                  </a:ext>
                </a:extLst>
              </a:tr>
            </a:tbl>
          </a:graphicData>
        </a:graphic>
      </p:graphicFrame>
    </p:spTree>
    <p:extLst>
      <p:ext uri="{BB962C8B-B14F-4D97-AF65-F5344CB8AC3E}">
        <p14:creationId xmlns:p14="http://schemas.microsoft.com/office/powerpoint/2010/main" val="4171750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8F6B4-0BE9-29FB-A03B-055BD1337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770CC3-6025-3976-3363-405FCD2F032C}"/>
              </a:ext>
            </a:extLst>
          </p:cNvPr>
          <p:cNvSpPr>
            <a:spLocks noGrp="1"/>
          </p:cNvSpPr>
          <p:nvPr>
            <p:ph type="title"/>
          </p:nvPr>
        </p:nvSpPr>
        <p:spPr>
          <a:xfrm>
            <a:off x="341594" y="262858"/>
            <a:ext cx="11508811" cy="631876"/>
          </a:xfrm>
        </p:spPr>
        <p:txBody>
          <a:bodyPr/>
          <a:lstStyle/>
          <a:p>
            <a:r>
              <a:rPr lang="en-MY" sz="2000"/>
              <a:t>Thailand - Energy Services Foundational Acts</a:t>
            </a:r>
            <a:br>
              <a:rPr lang="en-MY"/>
            </a:br>
            <a:r>
              <a:rPr lang="en-US" sz="1600"/>
              <a:t>Thailand regulatory framework increasingly favors energy efficiency investments with clear enforcement mechanisms</a:t>
            </a:r>
            <a:endParaRPr lang="en-US">
              <a:latin typeface="Segoe UI"/>
              <a:cs typeface="Segoe UI"/>
            </a:endParaRPr>
          </a:p>
        </p:txBody>
      </p:sp>
      <p:sp>
        <p:nvSpPr>
          <p:cNvPr id="5" name="TextBox 4">
            <a:extLst>
              <a:ext uri="{FF2B5EF4-FFF2-40B4-BE49-F238E27FC236}">
                <a16:creationId xmlns:a16="http://schemas.microsoft.com/office/drawing/2014/main" id="{15FF4771-BD2E-EA37-2F15-8C7D492413BF}"/>
              </a:ext>
            </a:extLst>
          </p:cNvPr>
          <p:cNvSpPr txBox="1"/>
          <p:nvPr/>
        </p:nvSpPr>
        <p:spPr>
          <a:xfrm>
            <a:off x="333640" y="6048891"/>
            <a:ext cx="11516765" cy="553998"/>
          </a:xfrm>
          <a:prstGeom prst="rect">
            <a:avLst/>
          </a:prstGeom>
          <a:noFill/>
        </p:spPr>
        <p:txBody>
          <a:bodyPr wrap="square">
            <a:spAutoFit/>
          </a:bodyPr>
          <a:lstStyle/>
          <a:p>
            <a:r>
              <a:rPr lang="en-GB" sz="1000">
                <a:ea typeface="Meiryo UI"/>
                <a:cs typeface="Times New Roman" panose="02020603050405020304" pitchFamily="18" charset="0"/>
              </a:rPr>
              <a:t>Source: YCP Analysis</a:t>
            </a:r>
          </a:p>
          <a:p>
            <a:r>
              <a:rPr lang="en-GB" sz="1000">
                <a:ea typeface="Meiryo UI"/>
                <a:cs typeface="Times New Roman" panose="02020603050405020304" pitchFamily="18" charset="0"/>
              </a:rPr>
              <a:t>Act Name</a:t>
            </a:r>
          </a:p>
        </p:txBody>
      </p:sp>
      <p:grpSp>
        <p:nvGrpSpPr>
          <p:cNvPr id="4" name="グループ化 64">
            <a:extLst>
              <a:ext uri="{FF2B5EF4-FFF2-40B4-BE49-F238E27FC236}">
                <a16:creationId xmlns:a16="http://schemas.microsoft.com/office/drawing/2014/main" id="{053E01C0-B770-C07B-81FF-465E4ABE0B4B}"/>
              </a:ext>
            </a:extLst>
          </p:cNvPr>
          <p:cNvGrpSpPr/>
          <p:nvPr/>
        </p:nvGrpSpPr>
        <p:grpSpPr>
          <a:xfrm>
            <a:off x="1383631" y="1255515"/>
            <a:ext cx="3140243" cy="407556"/>
            <a:chOff x="455612" y="1382529"/>
            <a:chExt cx="4113213" cy="655821"/>
          </a:xfrm>
          <a:noFill/>
        </p:grpSpPr>
        <p:sp>
          <p:nvSpPr>
            <p:cNvPr id="6" name="ColumnHeader">
              <a:extLst>
                <a:ext uri="{FF2B5EF4-FFF2-40B4-BE49-F238E27FC236}">
                  <a16:creationId xmlns:a16="http://schemas.microsoft.com/office/drawing/2014/main" id="{CA106D10-A426-C56C-B230-2203059DCA89}"/>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Year</a:t>
              </a:r>
            </a:p>
          </p:txBody>
        </p:sp>
        <p:cxnSp>
          <p:nvCxnSpPr>
            <p:cNvPr id="7" name="直線コネクタ 66">
              <a:extLst>
                <a:ext uri="{FF2B5EF4-FFF2-40B4-BE49-F238E27FC236}">
                  <a16:creationId xmlns:a16="http://schemas.microsoft.com/office/drawing/2014/main" id="{61A642FD-492B-D125-C1E9-CDAAFF04B4B5}"/>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8" name="グループ化 64">
            <a:extLst>
              <a:ext uri="{FF2B5EF4-FFF2-40B4-BE49-F238E27FC236}">
                <a16:creationId xmlns:a16="http://schemas.microsoft.com/office/drawing/2014/main" id="{AB13A872-5CAB-B787-3589-8A3F73D3EA56}"/>
              </a:ext>
            </a:extLst>
          </p:cNvPr>
          <p:cNvGrpSpPr/>
          <p:nvPr/>
        </p:nvGrpSpPr>
        <p:grpSpPr>
          <a:xfrm>
            <a:off x="4912660" y="1255515"/>
            <a:ext cx="2125814" cy="407556"/>
            <a:chOff x="455612" y="1382529"/>
            <a:chExt cx="4113213" cy="655821"/>
          </a:xfrm>
          <a:noFill/>
        </p:grpSpPr>
        <p:sp>
          <p:nvSpPr>
            <p:cNvPr id="9" name="ColumnHeader">
              <a:extLst>
                <a:ext uri="{FF2B5EF4-FFF2-40B4-BE49-F238E27FC236}">
                  <a16:creationId xmlns:a16="http://schemas.microsoft.com/office/drawing/2014/main" id="{4C5468B1-5AAC-AF72-F544-88EFC1AE5364}"/>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Requirements</a:t>
              </a:r>
            </a:p>
          </p:txBody>
        </p:sp>
        <p:cxnSp>
          <p:nvCxnSpPr>
            <p:cNvPr id="10" name="直線コネクタ 66">
              <a:extLst>
                <a:ext uri="{FF2B5EF4-FFF2-40B4-BE49-F238E27FC236}">
                  <a16:creationId xmlns:a16="http://schemas.microsoft.com/office/drawing/2014/main" id="{3763CB37-A889-68D6-F13D-55F73E0C6580}"/>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1" name="グループ化 64">
            <a:extLst>
              <a:ext uri="{FF2B5EF4-FFF2-40B4-BE49-F238E27FC236}">
                <a16:creationId xmlns:a16="http://schemas.microsoft.com/office/drawing/2014/main" id="{FC2A9478-93F7-F422-BEBB-25BF58A69349}"/>
              </a:ext>
            </a:extLst>
          </p:cNvPr>
          <p:cNvGrpSpPr/>
          <p:nvPr/>
        </p:nvGrpSpPr>
        <p:grpSpPr>
          <a:xfrm>
            <a:off x="7439352" y="1251792"/>
            <a:ext cx="4405967" cy="407556"/>
            <a:chOff x="455612" y="1382529"/>
            <a:chExt cx="4113213" cy="655821"/>
          </a:xfrm>
          <a:noFill/>
        </p:grpSpPr>
        <p:sp>
          <p:nvSpPr>
            <p:cNvPr id="12" name="ColumnHeader">
              <a:extLst>
                <a:ext uri="{FF2B5EF4-FFF2-40B4-BE49-F238E27FC236}">
                  <a16:creationId xmlns:a16="http://schemas.microsoft.com/office/drawing/2014/main" id="{5A166E4F-75EB-4A3D-CA0C-1A7D036D294F}"/>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Enforcement</a:t>
              </a:r>
            </a:p>
          </p:txBody>
        </p:sp>
        <p:cxnSp>
          <p:nvCxnSpPr>
            <p:cNvPr id="13" name="直線コネクタ 66">
              <a:extLst>
                <a:ext uri="{FF2B5EF4-FFF2-40B4-BE49-F238E27FC236}">
                  <a16:creationId xmlns:a16="http://schemas.microsoft.com/office/drawing/2014/main" id="{38441C45-FA43-347F-A70E-57C1AEE381D6}"/>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15" name="Table 14">
            <a:extLst>
              <a:ext uri="{FF2B5EF4-FFF2-40B4-BE49-F238E27FC236}">
                <a16:creationId xmlns:a16="http://schemas.microsoft.com/office/drawing/2014/main" id="{EC5E3848-2FC6-2132-C955-3EF54F648410}"/>
              </a:ext>
            </a:extLst>
          </p:cNvPr>
          <p:cNvGraphicFramePr>
            <a:graphicFrameLocks noGrp="1"/>
          </p:cNvGraphicFramePr>
          <p:nvPr>
            <p:extLst>
              <p:ext uri="{D42A27DB-BD31-4B8C-83A1-F6EECF244321}">
                <p14:modId xmlns:p14="http://schemas.microsoft.com/office/powerpoint/2010/main" val="307546019"/>
              </p:ext>
            </p:extLst>
          </p:nvPr>
        </p:nvGraphicFramePr>
        <p:xfrm>
          <a:off x="343673" y="1709689"/>
          <a:ext cx="11521440" cy="4383135"/>
        </p:xfrm>
        <a:graphic>
          <a:graphicData uri="http://schemas.openxmlformats.org/drawingml/2006/table">
            <a:tbl>
              <a:tblPr firstRow="1" bandRow="1">
                <a:tableStyleId>{5C22544A-7EE6-4342-B048-85BDC9FD1C3A}</a:tableStyleId>
              </a:tblPr>
              <a:tblGrid>
                <a:gridCol w="955738">
                  <a:extLst>
                    <a:ext uri="{9D8B030D-6E8A-4147-A177-3AD203B41FA5}">
                      <a16:colId xmlns:a16="http://schemas.microsoft.com/office/drawing/2014/main" val="2260770571"/>
                    </a:ext>
                  </a:extLst>
                </a:gridCol>
                <a:gridCol w="926431">
                  <a:extLst>
                    <a:ext uri="{9D8B030D-6E8A-4147-A177-3AD203B41FA5}">
                      <a16:colId xmlns:a16="http://schemas.microsoft.com/office/drawing/2014/main" val="1492657045"/>
                    </a:ext>
                  </a:extLst>
                </a:gridCol>
                <a:gridCol w="2370221">
                  <a:extLst>
                    <a:ext uri="{9D8B030D-6E8A-4147-A177-3AD203B41FA5}">
                      <a16:colId xmlns:a16="http://schemas.microsoft.com/office/drawing/2014/main" val="2423449230"/>
                    </a:ext>
                  </a:extLst>
                </a:gridCol>
                <a:gridCol w="288758">
                  <a:extLst>
                    <a:ext uri="{9D8B030D-6E8A-4147-A177-3AD203B41FA5}">
                      <a16:colId xmlns:a16="http://schemas.microsoft.com/office/drawing/2014/main" val="1253655250"/>
                    </a:ext>
                  </a:extLst>
                </a:gridCol>
                <a:gridCol w="2225842">
                  <a:extLst>
                    <a:ext uri="{9D8B030D-6E8A-4147-A177-3AD203B41FA5}">
                      <a16:colId xmlns:a16="http://schemas.microsoft.com/office/drawing/2014/main" val="1769697489"/>
                    </a:ext>
                  </a:extLst>
                </a:gridCol>
                <a:gridCol w="336884">
                  <a:extLst>
                    <a:ext uri="{9D8B030D-6E8A-4147-A177-3AD203B41FA5}">
                      <a16:colId xmlns:a16="http://schemas.microsoft.com/office/drawing/2014/main" val="3665543022"/>
                    </a:ext>
                  </a:extLst>
                </a:gridCol>
                <a:gridCol w="4417566">
                  <a:extLst>
                    <a:ext uri="{9D8B030D-6E8A-4147-A177-3AD203B41FA5}">
                      <a16:colId xmlns:a16="http://schemas.microsoft.com/office/drawing/2014/main" val="1641286566"/>
                    </a:ext>
                  </a:extLst>
                </a:gridCol>
              </a:tblGrid>
              <a:tr h="1461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kern="1200">
                          <a:solidFill>
                            <a:schemeClr val="bg1"/>
                          </a:solidFill>
                          <a:latin typeface="+mj-lt"/>
                          <a:ea typeface="+mn-ea"/>
                          <a:cs typeface="+mn-cs"/>
                        </a:rPr>
                        <a:t>Energy Conservation Promotion Act</a:t>
                      </a:r>
                      <a:endParaRPr kumimoji="1" lang="en-MY" sz="1400" b="0" kern="1200">
                        <a:solidFill>
                          <a:schemeClr val="bg1"/>
                        </a:solidFill>
                        <a:latin typeface="+mj-lt"/>
                        <a:ea typeface="+mn-ea"/>
                        <a:cs typeface="+mn-c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a:buNone/>
                      </a:pPr>
                      <a:r>
                        <a:rPr kumimoji="1" lang="en-US" sz="1400" b="0" i="0" u="none" strike="noStrike" kern="1200">
                          <a:solidFill>
                            <a:schemeClr val="tx1"/>
                          </a:solidFill>
                          <a:effectLst/>
                          <a:latin typeface="+mj-lt"/>
                          <a:ea typeface="+mn-ea"/>
                          <a:cs typeface="Segoe UI" panose="020B0502040204020203" pitchFamily="34" charset="0"/>
                        </a:rPr>
                        <a:t>1992 (amended 2007)</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Designated facilities must appoint energy managers, submit energy management reports, and implement efficiency improvement plans Penalties: Fines up to THB 500,000 for non-compliance; facility shutdown orders for repeat violations</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Department of Alternative Energy Development and Efficiency (DEDE) conducts annual audits with mandatory compliance deadlines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endParaRPr kumimoji="1" lang="en-US" sz="1400" b="0" kern="1200">
                        <a:solidFill>
                          <a:schemeClr val="tx1"/>
                        </a:solidFill>
                        <a:latin typeface="+mj-lt"/>
                        <a:ea typeface="+mn-ea"/>
                        <a:cs typeface="+mn-c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Energy Industry Act B.E. 2550</a:t>
                      </a:r>
                      <a:r>
                        <a:rPr kumimoji="1" lang="en-US" sz="1400" b="0" i="0" u="none" strike="noStrike" kern="1200">
                          <a:solidFill>
                            <a:schemeClr val="tx1"/>
                          </a:solidFill>
                          <a:effectLst/>
                          <a:latin typeface="+mj-lt"/>
                          <a:ea typeface="+mn-ea"/>
                          <a:cs typeface="Segoe UI" panose="020B0502040204020203" pitchFamily="34" charset="0"/>
                        </a:rPr>
                        <a:t>Licensing framework for energy service providers including ESCOs; technical standards for energy equipment and performance contracting Penalties: License revocation and fines up to THB 1,000,000; criminal liability for safety violations</a:t>
                      </a: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endParaRPr kumimoji="1" lang="en-US" sz="1400" b="0" kern="1200">
                        <a:solidFill>
                          <a:schemeClr val="tx1"/>
                        </a:solidFill>
                        <a:latin typeface="+mj-lt"/>
                        <a:ea typeface="+mn-ea"/>
                        <a:cs typeface="+mn-c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Energy Regulatory Commission (ERC) oversees licensing and compliance, annual performance reviews</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Building Energy Code</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2009 (updated 2020)</a:t>
                      </a:r>
                      <a:endParaRPr kumimoji="1" lang="en-MY" sz="1400" b="0" kern="1200">
                        <a:solidFill>
                          <a:schemeClr val="dk1"/>
                        </a:solidFill>
                        <a:latin typeface="+mj-lt"/>
                        <a:ea typeface="+mn-ea"/>
                        <a:cs typeface="+mn-cs"/>
                      </a:endParaRPr>
                    </a:p>
                  </a:txBody>
                  <a:tcPr marL="36576" marR="36576"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238320570"/>
                  </a:ext>
                </a:extLst>
              </a:tr>
              <a:tr h="1461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bg1"/>
                          </a:solidFill>
                          <a:effectLst/>
                          <a:latin typeface="+mj-lt"/>
                          <a:ea typeface="+mn-ea"/>
                          <a:cs typeface="Segoe UI" panose="020B0502040204020203" pitchFamily="34" charset="0"/>
                        </a:rPr>
                        <a:t>New commercial buildings over 2,000 sqm must meet minimum energy performance standards including OTTV below 50 W/sqm Penalties: Construction permit denial; mandatory retrofit within 2 years of non-compliance finding</a:t>
                      </a:r>
                      <a:endParaRPr kumimoji="1" lang="en-MY" sz="1400" b="0" i="0" u="none" strike="noStrike" kern="1200">
                        <a:solidFill>
                          <a:schemeClr val="bg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a:solidFill>
                            <a:schemeClr val="tx1"/>
                          </a:solidFill>
                          <a:effectLst/>
                          <a:latin typeface="+mj-lt"/>
                          <a:ea typeface="+mn-ea"/>
                          <a:cs typeface="Segoe UI" panose="020B0502040204020203" pitchFamily="34" charset="0"/>
                        </a:rPr>
                        <a:t>Local building authorities verify compliance during construction permits and occupancy approvals</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endParaRPr kumimoji="1" lang="en-US"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036788812"/>
                  </a:ext>
                </a:extLst>
              </a:tr>
              <a:tr h="1461045">
                <a:tc>
                  <a:txBody>
                    <a:bodyPr/>
                    <a:lstStyle/>
                    <a:p>
                      <a:pPr marL="0" lvl="0" indent="0" algn="l" defTabSz="914400" rtl="0" eaLnBrk="1" latinLnBrk="0" hangingPunct="1">
                        <a:buNone/>
                      </a:pPr>
                      <a:r>
                        <a:rPr kumimoji="1" lang="en-MY" sz="1400" b="0" i="0" u="none" strike="noStrike" kern="1200">
                          <a:solidFill>
                            <a:schemeClr val="bg1"/>
                          </a:solidFill>
                          <a:effectLst/>
                          <a:latin typeface="+mj-lt"/>
                          <a:ea typeface="+mn-ea"/>
                          <a:cs typeface="Segoe UI" panose="020B0502040204020203" pitchFamily="34" charset="0"/>
                        </a:rPr>
                        <a:t/>
                      </a:r>
                      <a:endParaRPr kumimoji="1" lang="en-US" sz="1400" b="0" i="0" u="none" strike="noStrike" kern="1200">
                        <a:solidFill>
                          <a:schemeClr val="bg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0" lvl="0" indent="0" algn="l" defTabSz="914400" rtl="0" eaLnBrk="1" latinLnBrk="0" hangingPunct="1">
                        <a:buNone/>
                      </a:pPr>
                      <a:r>
                        <a:rPr kumimoji="1" lang="en-US" sz="1400" b="0" i="0" u="none" strike="noStrike" kern="1200">
                          <a:solidFill>
                            <a:schemeClr val="tx1"/>
                          </a:solidFill>
                          <a:effectLst/>
                          <a:latin typeface="+mj-lt"/>
                          <a:ea typeface="+mn-ea"/>
                          <a:cs typeface="Segoe UI" panose="020B0502040204020203" pitchFamily="34" charset="0"/>
                        </a:rPr>
                        <a:t/>
                      </a:r>
                    </a:p>
                    <a:p>
                      <a:pPr marL="0" lvl="0" indent="0" algn="l" defTabSz="914400" rtl="0" eaLnBrk="1" latinLnBrk="0" hangingPunct="1">
                        <a:buNone/>
                      </a:pPr>
                      <a:r>
                        <a:rPr kumimoji="1" lang="en-US" sz="1400" b="0" i="0" u="none" strike="noStrike" kern="1200">
                          <a:solidFill>
                            <a:schemeClr val="tx1"/>
                          </a:solidFill>
                          <a:effectLst/>
                          <a:latin typeface="+mj-lt"/>
                          <a:ea typeface="+mn-ea"/>
                          <a:cs typeface="Segoe UI" panose="020B0502040204020203" pitchFamily="34" charset="0"/>
                        </a:rPr>
                        <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5000"/>
                        <a:lumOff val="75000"/>
                      </a:schemeClr>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i="0" u="none" strike="noStrike" kern="1200">
                          <a:solidFill>
                            <a:schemeClr val="tx1"/>
                          </a:solidFill>
                          <a:effectLst/>
                          <a:latin typeface="+mj-lt"/>
                          <a:ea typeface="+mn-ea"/>
                          <a:cs typeface="Segoe UI" panose="020B0502040204020203" pitchFamily="34" charset="0"/>
                        </a:rPr>
                        <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
                      </a:r>
                      <a:endParaRPr kumimoji="1" lang="en-MY" sz="1400" b="0" kern="1200">
                        <a:solidFill>
                          <a:schemeClr val="dk1"/>
                        </a:solidFill>
                        <a:latin typeface="+mj-lt"/>
                        <a:ea typeface="+mn-ea"/>
                        <a:cs typeface="+mn-cs"/>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endParaRPr kumimoji="1" lang="en-US" sz="1400" b="0" i="0" u="none" strike="noStrike" kern="1200">
                        <a:solidFill>
                          <a:schemeClr val="tx1"/>
                        </a:solidFill>
                        <a:effectLst/>
                        <a:latin typeface="+mj-lt"/>
                        <a:ea typeface="+mn-ea"/>
                        <a:cs typeface="Segoe UI" panose="020B0502040204020203" pitchFamily="34" charset="0"/>
                      </a:endParaRP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j-lt"/>
                          <a:ea typeface="+mn-ea"/>
                          <a:cs typeface="+mn-cs"/>
                        </a:rPr>
                        <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MY" sz="1400" b="0" kern="1200">
                          <a:solidFill>
                            <a:schemeClr val="dk1"/>
                          </a:solidFill>
                          <a:latin typeface="+mj-lt"/>
                          <a:ea typeface="+mn-ea"/>
                          <a:cs typeface="+mn-cs"/>
                        </a:rPr>
                        <a:t/>
                      </a:r>
                    </a:p>
                  </a:txBody>
                  <a:tcPr marL="36576" marR="3657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354980588"/>
                  </a:ext>
                </a:extLst>
              </a:tr>
            </a:tbl>
          </a:graphicData>
        </a:graphic>
      </p:graphicFrame>
      <p:grpSp>
        <p:nvGrpSpPr>
          <p:cNvPr id="16" name="グループ化 64">
            <a:extLst>
              <a:ext uri="{FF2B5EF4-FFF2-40B4-BE49-F238E27FC236}">
                <a16:creationId xmlns:a16="http://schemas.microsoft.com/office/drawing/2014/main" id="{EADF220B-6C8C-CDD6-A72C-D69D9AC72A84}"/>
              </a:ext>
            </a:extLst>
          </p:cNvPr>
          <p:cNvGrpSpPr/>
          <p:nvPr/>
        </p:nvGrpSpPr>
        <p:grpSpPr>
          <a:xfrm>
            <a:off x="333641" y="1252300"/>
            <a:ext cx="953738" cy="407556"/>
            <a:chOff x="455612" y="1382529"/>
            <a:chExt cx="4113213" cy="655821"/>
          </a:xfrm>
          <a:noFill/>
        </p:grpSpPr>
        <p:sp>
          <p:nvSpPr>
            <p:cNvPr id="17" name="ColumnHeader">
              <a:extLst>
                <a:ext uri="{FF2B5EF4-FFF2-40B4-BE49-F238E27FC236}">
                  <a16:creationId xmlns:a16="http://schemas.microsoft.com/office/drawing/2014/main" id="{AE60BC3F-9BC1-4D25-FE6C-AFE6273C2305}"/>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
              </a:r>
            </a:p>
          </p:txBody>
        </p:sp>
        <p:cxnSp>
          <p:nvCxnSpPr>
            <p:cNvPr id="18" name="直線コネクタ 66">
              <a:extLst>
                <a:ext uri="{FF2B5EF4-FFF2-40B4-BE49-F238E27FC236}">
                  <a16:creationId xmlns:a16="http://schemas.microsoft.com/office/drawing/2014/main" id="{8CEEBBBF-18ED-0A1E-5BF5-255183038A1D}"/>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9" name="Isosceles Triangle 18">
            <a:extLst>
              <a:ext uri="{FF2B5EF4-FFF2-40B4-BE49-F238E27FC236}">
                <a16:creationId xmlns:a16="http://schemas.microsoft.com/office/drawing/2014/main" id="{052E1C31-8120-8C2F-860D-86856E2D2DB8}"/>
              </a:ext>
            </a:extLst>
          </p:cNvPr>
          <p:cNvSpPr/>
          <p:nvPr/>
        </p:nvSpPr>
        <p:spPr>
          <a:xfrm rot="5400000">
            <a:off x="4129495" y="2316434"/>
            <a:ext cx="1290319" cy="27601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20" name="Isosceles Triangle 19">
            <a:extLst>
              <a:ext uri="{FF2B5EF4-FFF2-40B4-BE49-F238E27FC236}">
                <a16:creationId xmlns:a16="http://schemas.microsoft.com/office/drawing/2014/main" id="{98817495-1D3D-B203-6818-30461C72B639}"/>
              </a:ext>
            </a:extLst>
          </p:cNvPr>
          <p:cNvSpPr/>
          <p:nvPr/>
        </p:nvSpPr>
        <p:spPr>
          <a:xfrm rot="5400000">
            <a:off x="4129912" y="3766821"/>
            <a:ext cx="1290319" cy="27601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21" name="Isosceles Triangle 20">
            <a:extLst>
              <a:ext uri="{FF2B5EF4-FFF2-40B4-BE49-F238E27FC236}">
                <a16:creationId xmlns:a16="http://schemas.microsoft.com/office/drawing/2014/main" id="{BE29C790-C678-CC09-8044-6380121AA97A}"/>
              </a:ext>
            </a:extLst>
          </p:cNvPr>
          <p:cNvSpPr/>
          <p:nvPr/>
        </p:nvSpPr>
        <p:spPr>
          <a:xfrm rot="5400000">
            <a:off x="4129494" y="5217207"/>
            <a:ext cx="1290319" cy="27601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22" name="Isosceles Triangle 21">
            <a:extLst>
              <a:ext uri="{FF2B5EF4-FFF2-40B4-BE49-F238E27FC236}">
                <a16:creationId xmlns:a16="http://schemas.microsoft.com/office/drawing/2014/main" id="{858EBB72-7295-4208-55AE-DAC59679A05F}"/>
              </a:ext>
            </a:extLst>
          </p:cNvPr>
          <p:cNvSpPr/>
          <p:nvPr/>
        </p:nvSpPr>
        <p:spPr>
          <a:xfrm rot="5400000">
            <a:off x="6644156" y="2316435"/>
            <a:ext cx="1290319" cy="27601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23" name="Isosceles Triangle 22">
            <a:extLst>
              <a:ext uri="{FF2B5EF4-FFF2-40B4-BE49-F238E27FC236}">
                <a16:creationId xmlns:a16="http://schemas.microsoft.com/office/drawing/2014/main" id="{DAEF9F13-2FC1-3D00-D55F-433767FF39AB}"/>
              </a:ext>
            </a:extLst>
          </p:cNvPr>
          <p:cNvSpPr/>
          <p:nvPr/>
        </p:nvSpPr>
        <p:spPr>
          <a:xfrm rot="5400000">
            <a:off x="6644155" y="3788626"/>
            <a:ext cx="1290319" cy="27601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24" name="Isosceles Triangle 23">
            <a:extLst>
              <a:ext uri="{FF2B5EF4-FFF2-40B4-BE49-F238E27FC236}">
                <a16:creationId xmlns:a16="http://schemas.microsoft.com/office/drawing/2014/main" id="{900FCCE3-3F24-30EE-9668-09953585BC2F}"/>
              </a:ext>
            </a:extLst>
          </p:cNvPr>
          <p:cNvSpPr/>
          <p:nvPr/>
        </p:nvSpPr>
        <p:spPr>
          <a:xfrm rot="5400000">
            <a:off x="6644155" y="5260817"/>
            <a:ext cx="1290319" cy="27601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Tree>
    <p:extLst>
      <p:ext uri="{BB962C8B-B14F-4D97-AF65-F5344CB8AC3E}">
        <p14:creationId xmlns:p14="http://schemas.microsoft.com/office/powerpoint/2010/main" val="677893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035A0-33CF-7F1A-4C61-BD5DBDB9C78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390A23D5-D26A-1975-305F-C9CECB0F591C}"/>
              </a:ext>
            </a:extLst>
          </p:cNvPr>
          <p:cNvSpPr txBox="1">
            <a:spLocks/>
          </p:cNvSpPr>
          <p:nvPr/>
        </p:nvSpPr>
        <p:spPr bwMode="auto">
          <a:xfrm>
            <a:off x="341594" y="262858"/>
            <a:ext cx="11508811" cy="631876"/>
          </a:xfrm>
          <a:prstGeom prst="rect">
            <a:avLst/>
          </a:prstGeom>
          <a:noFill/>
          <a:ln w="9525" algn="ctr">
            <a:noFill/>
            <a:miter lim="800000"/>
            <a:headEnd/>
            <a:tailEnd/>
          </a:ln>
        </p:spPr>
        <p:txBody>
          <a:bodyPr vert="horz" wrap="square" lIns="0" tIns="45713" rIns="0" bIns="45713" numCol="1" anchor="b" anchorCtr="0" compatLnSpc="1">
            <a:prstTxWarp prst="textNoShape">
              <a:avLst/>
            </a:prstTxWarp>
            <a:noAutofit/>
          </a:bodyPr>
          <a:lstStyle>
            <a:lvl1pPr algn="l" defTabSz="914400" rtl="0" eaLnBrk="1" latinLnBrk="0" hangingPunct="1">
              <a:spcBef>
                <a:spcPct val="0"/>
              </a:spcBef>
              <a:buNone/>
              <a:defRPr kumimoji="1" sz="2400" kern="1200">
                <a:solidFill>
                  <a:schemeClr val="tx1"/>
                </a:solidFill>
                <a:latin typeface="+mj-lt"/>
                <a:ea typeface="+mj-ea"/>
                <a:cs typeface="+mj-cs"/>
              </a:defRPr>
            </a:lvl1pPr>
          </a:lstStyle>
          <a:p>
            <a:r>
              <a:rPr lang="en-US" sz="2000"/>
              <a:t>Thailand - National Energy Policy</a:t>
            </a:r>
            <a:br>
              <a:rPr lang="en-US" sz="2000"/>
            </a:br>
            <a:r>
              <a:rPr lang="en-US" sz="1600"/>
              <a:t>Thailand targets 30% renewable energy share by 2036 under the Alternative Energy Development Plan</a:t>
            </a:r>
            <a:endParaRPr lang="en-US" sz="1600">
              <a:latin typeface="Segoe UI"/>
              <a:cs typeface="Segoe UI"/>
            </a:endParaRPr>
          </a:p>
        </p:txBody>
      </p:sp>
      <p:grpSp>
        <p:nvGrpSpPr>
          <p:cNvPr id="12" name="グループ化 64">
            <a:extLst>
              <a:ext uri="{FF2B5EF4-FFF2-40B4-BE49-F238E27FC236}">
                <a16:creationId xmlns:a16="http://schemas.microsoft.com/office/drawing/2014/main" id="{7966179C-CAFA-2D05-9036-F0B87165F7A9}"/>
              </a:ext>
            </a:extLst>
          </p:cNvPr>
          <p:cNvGrpSpPr/>
          <p:nvPr/>
        </p:nvGrpSpPr>
        <p:grpSpPr>
          <a:xfrm>
            <a:off x="2418080" y="1253287"/>
            <a:ext cx="4577084" cy="407556"/>
            <a:chOff x="455612" y="1382529"/>
            <a:chExt cx="4113213" cy="655821"/>
          </a:xfrm>
          <a:noFill/>
        </p:grpSpPr>
        <p:sp>
          <p:nvSpPr>
            <p:cNvPr id="15" name="ColumnHeader">
              <a:extLst>
                <a:ext uri="{FF2B5EF4-FFF2-40B4-BE49-F238E27FC236}">
                  <a16:creationId xmlns:a16="http://schemas.microsoft.com/office/drawing/2014/main" id="{AEACE285-FD13-3502-5DE4-4698B6F1FBE6}"/>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Source: YCP Analysis</a:t>
              </a:r>
            </a:p>
          </p:txBody>
        </p:sp>
        <p:cxnSp>
          <p:nvCxnSpPr>
            <p:cNvPr id="16" name="直線コネクタ 66">
              <a:extLst>
                <a:ext uri="{FF2B5EF4-FFF2-40B4-BE49-F238E27FC236}">
                  <a16:creationId xmlns:a16="http://schemas.microsoft.com/office/drawing/2014/main" id="{6AC3FFCC-D11B-3E96-6DA6-5A69B1239C54}"/>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8FEB8382-E457-D640-C9AE-EF9814ACB275}"/>
              </a:ext>
            </a:extLst>
          </p:cNvPr>
          <p:cNvSpPr txBox="1"/>
          <p:nvPr/>
        </p:nvSpPr>
        <p:spPr>
          <a:xfrm>
            <a:off x="333640" y="6109051"/>
            <a:ext cx="11516765" cy="553998"/>
          </a:xfrm>
          <a:prstGeom prst="rect">
            <a:avLst/>
          </a:prstGeom>
          <a:noFill/>
        </p:spPr>
        <p:txBody>
          <a:bodyPr wrap="square">
            <a:spAutoFit/>
          </a:bodyPr>
          <a:lstStyle/>
          <a:p>
            <a:r>
              <a:rPr lang="en-GB" sz="1000">
                <a:ea typeface="Meiryo UI"/>
                <a:cs typeface="Times New Roman" panose="02020603050405020304" pitchFamily="18" charset="0"/>
              </a:rPr>
              <a:t>Metric</a:t>
            </a:r>
          </a:p>
          <a:p>
            <a:r>
              <a:rPr lang="en-GB" sz="1000">
                <a:ea typeface="Meiryo UI"/>
                <a:cs typeface="Times New Roman" panose="02020603050405020304" pitchFamily="18" charset="0"/>
              </a:rPr>
              <a:t>Target</a:t>
            </a:r>
            <a:r>
              <a:rPr lang="en-US" sz="1000">
                <a:ea typeface="Meiryo UI"/>
                <a:cs typeface="Times New Roman" panose="02020603050405020304" pitchFamily="18" charset="0"/>
              </a:rPr>
              <a:t>Deadline</a:t>
            </a:r>
            <a:endParaRPr lang="en-GB" sz="1000">
              <a:ea typeface="Meiryo UI"/>
              <a:cs typeface="Times New Roman" panose="02020603050405020304" pitchFamily="18" charset="0"/>
            </a:endParaRPr>
          </a:p>
        </p:txBody>
      </p:sp>
      <p:graphicFrame>
        <p:nvGraphicFramePr>
          <p:cNvPr id="27" name="Table 26">
            <a:extLst>
              <a:ext uri="{FF2B5EF4-FFF2-40B4-BE49-F238E27FC236}">
                <a16:creationId xmlns:a16="http://schemas.microsoft.com/office/drawing/2014/main" id="{86020D00-C800-042B-3D00-D531E414626C}"/>
              </a:ext>
            </a:extLst>
          </p:cNvPr>
          <p:cNvGraphicFramePr>
            <a:graphicFrameLocks noGrp="1"/>
          </p:cNvGraphicFramePr>
          <p:nvPr>
            <p:extLst>
              <p:ext uri="{D42A27DB-BD31-4B8C-83A1-F6EECF244321}">
                <p14:modId xmlns:p14="http://schemas.microsoft.com/office/powerpoint/2010/main" val="2155241774"/>
              </p:ext>
            </p:extLst>
          </p:nvPr>
        </p:nvGraphicFramePr>
        <p:xfrm>
          <a:off x="334962" y="1759284"/>
          <a:ext cx="11521440" cy="4044176"/>
        </p:xfrm>
        <a:graphic>
          <a:graphicData uri="http://schemas.openxmlformats.org/drawingml/2006/table">
            <a:tbl>
              <a:tblPr/>
              <a:tblGrid>
                <a:gridCol w="2011680">
                  <a:extLst>
                    <a:ext uri="{9D8B030D-6E8A-4147-A177-3AD203B41FA5}">
                      <a16:colId xmlns:a16="http://schemas.microsoft.com/office/drawing/2014/main" val="4151809906"/>
                    </a:ext>
                  </a:extLst>
                </a:gridCol>
                <a:gridCol w="4753976">
                  <a:extLst>
                    <a:ext uri="{9D8B030D-6E8A-4147-A177-3AD203B41FA5}">
                      <a16:colId xmlns:a16="http://schemas.microsoft.com/office/drawing/2014/main" val="1600233934"/>
                    </a:ext>
                  </a:extLst>
                </a:gridCol>
                <a:gridCol w="92344">
                  <a:extLst>
                    <a:ext uri="{9D8B030D-6E8A-4147-A177-3AD203B41FA5}">
                      <a16:colId xmlns:a16="http://schemas.microsoft.com/office/drawing/2014/main" val="3462517134"/>
                    </a:ext>
                  </a:extLst>
                </a:gridCol>
                <a:gridCol w="4663440">
                  <a:extLst>
                    <a:ext uri="{9D8B030D-6E8A-4147-A177-3AD203B41FA5}">
                      <a16:colId xmlns:a16="http://schemas.microsoft.com/office/drawing/2014/main" val="1856155995"/>
                    </a:ext>
                  </a:extLst>
                </a:gridCol>
              </a:tblGrid>
              <a:tr h="50552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1" lang="en-US" sz="1400" kern="1200">
                          <a:solidFill>
                            <a:schemeClr val="bg1"/>
                          </a:solidFill>
                          <a:effectLst/>
                          <a:latin typeface="+mn-lt"/>
                          <a:ea typeface="+mn-ea"/>
                          <a:cs typeface="+mn-cs"/>
                        </a:rPr>
                        <a:t>Status</a:t>
                      </a:r>
                      <a:endParaRPr lang="en-US" sz="1400">
                        <a:solidFill>
                          <a:schemeClr val="bg1"/>
                        </a:solidFill>
                        <a:effectLst/>
                        <a:latin typeface="+mj-lt"/>
                      </a:endParaRPr>
                    </a:p>
                  </a:txBody>
                  <a:tcPr marL="33472" marR="33472" marT="16736" marB="1673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n-lt"/>
                          <a:ea typeface="+mn-ea"/>
                          <a:cs typeface="+mn-cs"/>
                        </a:rPr>
                        <a:t>Energy Intensity Reduction</a:t>
                      </a:r>
                    </a:p>
                  </a:txBody>
                  <a:tcPr marL="33472" marR="33472" marT="16736" marB="16736" anchor="ctr">
                    <a:lnL w="3810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kern="1200">
                        <a:solidFill>
                          <a:schemeClr val="tx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b="0" kern="1200">
                        <a:solidFill>
                          <a:schemeClr val="dk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extLst>
                  <a:ext uri="{0D108BD9-81ED-4DB2-BD59-A6C34878D82A}">
                    <a16:rowId xmlns:a16="http://schemas.microsoft.com/office/drawing/2014/main" val="3742168750"/>
                  </a:ext>
                </a:extLst>
              </a:tr>
              <a:tr h="50552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1" lang="en-US" sz="1400" kern="1200">
                          <a:solidFill>
                            <a:schemeClr val="bg1"/>
                          </a:solidFill>
                          <a:effectLst/>
                          <a:latin typeface="+mn-lt"/>
                          <a:ea typeface="+mn-ea"/>
                          <a:cs typeface="+mn-cs"/>
                        </a:rPr>
                        <a:t>30% reduction from 2010 baseline</a:t>
                      </a:r>
                      <a:endParaRPr lang="en-US" sz="1400">
                        <a:solidFill>
                          <a:schemeClr val="bg1"/>
                        </a:solidFill>
                        <a:effectLst/>
                        <a:latin typeface="+mj-lt"/>
                      </a:endParaRPr>
                    </a:p>
                  </a:txBody>
                  <a:tcPr marL="33472" marR="33472" marT="16736" marB="1673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MY" sz="1400" b="0" kern="1200">
                        <a:solidFill>
                          <a:schemeClr val="dk1"/>
                        </a:solidFill>
                        <a:latin typeface="+mn-lt"/>
                        <a:ea typeface="+mn-ea"/>
                        <a:cs typeface="+mn-cs"/>
                      </a:endParaRPr>
                    </a:p>
                  </a:txBody>
                  <a:tcPr marL="33472" marR="33472" marT="16736" marB="16736" anchor="ctr">
                    <a:lnL w="3810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MY" sz="1400" b="0" kern="1200">
                        <a:solidFill>
                          <a:schemeClr val="dk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MY" sz="1400" b="0" kern="1200">
                        <a:solidFill>
                          <a:schemeClr val="dk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extLst>
                  <a:ext uri="{0D108BD9-81ED-4DB2-BD59-A6C34878D82A}">
                    <a16:rowId xmlns:a16="http://schemas.microsoft.com/office/drawing/2014/main" val="2046701725"/>
                  </a:ext>
                </a:extLst>
              </a:tr>
              <a:tr h="505522">
                <a:tc>
                  <a:txBody>
                    <a:bodyPr/>
                    <a:lstStyle/>
                    <a:p>
                      <a:pPr fontAlgn="base">
                        <a:buNone/>
                      </a:pPr>
                      <a:r>
                        <a:rPr kumimoji="1" lang="en-US" sz="1400" kern="1200">
                          <a:solidFill>
                            <a:schemeClr val="bg1"/>
                          </a:solidFill>
                          <a:effectLst/>
                          <a:latin typeface="+mn-lt"/>
                          <a:ea typeface="+mn-ea"/>
                          <a:cs typeface="+mn-cs"/>
                        </a:rPr>
                        <a:t>On track - 18% achieved by 2023</a:t>
                      </a:r>
                      <a:endParaRPr lang="en-US" sz="1400">
                        <a:solidFill>
                          <a:schemeClr val="bg1"/>
                        </a:solidFill>
                        <a:effectLst/>
                        <a:latin typeface="+mj-lt"/>
                      </a:endParaRPr>
                    </a:p>
                  </a:txBody>
                  <a:tcPr marL="33472" marR="33472" marT="16736" marB="1673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kern="1200">
                          <a:solidFill>
                            <a:schemeClr val="tx1"/>
                          </a:solidFill>
                          <a:effectLst/>
                          <a:latin typeface="+mn-lt"/>
                          <a:ea typeface="+mn-ea"/>
                          <a:cs typeface="+mn-cs"/>
                        </a:rPr>
                        <a:t>Renewable Energy Share</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kern="1200">
                          <a:solidFill>
                            <a:schemeClr val="tx1"/>
                          </a:solidFill>
                          <a:effectLst/>
                          <a:latin typeface="+mn-lt"/>
                          <a:ea typeface="+mn-ea"/>
                          <a:cs typeface="+mn-cs"/>
                        </a:rPr>
                        <a:t>30% of final energy consumption</a:t>
                      </a:r>
                    </a:p>
                  </a:txBody>
                  <a:tcPr marL="33472" marR="33472" marT="16736" marB="16736" anchor="ctr">
                    <a:lnL w="3810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b="0" kern="1200">
                        <a:solidFill>
                          <a:schemeClr val="dk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kern="1200">
                        <a:solidFill>
                          <a:schemeClr val="tx1"/>
                        </a:solidFill>
                        <a:effectLst/>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extLst>
                  <a:ext uri="{0D108BD9-81ED-4DB2-BD59-A6C34878D82A}">
                    <a16:rowId xmlns:a16="http://schemas.microsoft.com/office/drawing/2014/main" val="1155629361"/>
                  </a:ext>
                </a:extLst>
              </a:tr>
              <a:tr h="505522">
                <a:tc>
                  <a:txBody>
                    <a:bodyPr/>
                    <a:lstStyle/>
                    <a:p>
                      <a:pPr fontAlgn="base">
                        <a:buNone/>
                      </a:pPr>
                      <a:r>
                        <a:rPr lang="en-US" sz="1400">
                          <a:solidFill>
                            <a:schemeClr val="bg1"/>
                          </a:solidFill>
                          <a:effectLst/>
                          <a:latin typeface="+mj-lt"/>
                        </a:rPr>
                        <a:t>Progress - 15.5% as of 2023</a:t>
                      </a:r>
                    </a:p>
                  </a:txBody>
                  <a:tcPr marL="33472" marR="33472" marT="16736" marB="1673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n-lt"/>
                          <a:ea typeface="+mn-ea"/>
                          <a:cs typeface="+mn-cs"/>
                        </a:rPr>
                        <a:t>EV Penetration</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n-lt"/>
                          <a:ea typeface="+mn-ea"/>
                          <a:cs typeface="+mn-cs"/>
                        </a:rPr>
                        <a:t>30% of new vehicle sales</a:t>
                      </a:r>
                    </a:p>
                  </a:txBody>
                  <a:tcPr marL="33472" marR="33472" marT="16736" marB="16736" anchor="ctr">
                    <a:lnL w="3810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b="0" kern="1200">
                        <a:solidFill>
                          <a:schemeClr val="dk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b="0" kern="1200">
                        <a:solidFill>
                          <a:schemeClr val="dk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extLst>
                  <a:ext uri="{0D108BD9-81ED-4DB2-BD59-A6C34878D82A}">
                    <a16:rowId xmlns:a16="http://schemas.microsoft.com/office/drawing/2014/main" val="3811384177"/>
                  </a:ext>
                </a:extLst>
              </a:tr>
              <a:tr h="50552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1" lang="en-US" sz="1400" kern="1200">
                          <a:solidFill>
                            <a:schemeClr val="bg1"/>
                          </a:solidFill>
                          <a:effectLst/>
                          <a:latin typeface="+mn-lt"/>
                          <a:ea typeface="+mn-ea"/>
                          <a:cs typeface="+mn-cs"/>
                        </a:rPr>
                        <a:t>Behind - currently at 12%</a:t>
                      </a:r>
                    </a:p>
                  </a:txBody>
                  <a:tcPr marL="33472" marR="33472" marT="16736" marB="1673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n-lt"/>
                          <a:ea typeface="+mn-ea"/>
                          <a:cs typeface="+mn-cs"/>
                        </a:rPr>
                        <a:t>Carbon Neutrality</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b="0" kern="1200">
                          <a:solidFill>
                            <a:schemeClr val="dk1"/>
                          </a:solidFill>
                          <a:latin typeface="+mn-lt"/>
                          <a:ea typeface="+mn-ea"/>
                          <a:cs typeface="+mn-cs"/>
                        </a:rPr>
                        <a:t>Net zero GHG emissions</a:t>
                      </a:r>
                    </a:p>
                  </a:txBody>
                  <a:tcPr marL="33472" marR="33472" marT="16736" marB="16736" anchor="ctr">
                    <a:lnL w="3810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lang="en-US" sz="1400">
                        <a:effectLst/>
                        <a:latin typeface="+mj-lt"/>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b="0" kern="1200">
                        <a:solidFill>
                          <a:schemeClr val="dk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extLst>
                  <a:ext uri="{0D108BD9-81ED-4DB2-BD59-A6C34878D82A}">
                    <a16:rowId xmlns:a16="http://schemas.microsoft.com/office/drawing/2014/main" val="223843891"/>
                  </a:ext>
                </a:extLst>
              </a:tr>
              <a:tr h="505522">
                <a:tc>
                  <a:txBody>
                    <a:bodyPr/>
                    <a:lstStyle/>
                    <a:p>
                      <a:pPr fontAlgn="base">
                        <a:buNone/>
                      </a:pPr>
                      <a:r>
                        <a:rPr kumimoji="1" lang="en-US" sz="1400" kern="1200">
                          <a:solidFill>
                            <a:schemeClr val="bg1"/>
                          </a:solidFill>
                          <a:effectLst/>
                          <a:latin typeface="+mn-lt"/>
                          <a:ea typeface="+mn-ea"/>
                          <a:cs typeface="+mn-cs"/>
                        </a:rPr>
                        <a:t>Roadmap published Q3 2023</a:t>
                      </a:r>
                      <a:endParaRPr lang="en-US" sz="1400">
                        <a:solidFill>
                          <a:schemeClr val="bg1"/>
                        </a:solidFill>
                        <a:effectLst/>
                        <a:latin typeface="+mj-lt"/>
                      </a:endParaRPr>
                    </a:p>
                  </a:txBody>
                  <a:tcPr marL="33472" marR="33472" marT="16736" marB="1673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b="0" kern="1200">
                        <a:solidFill>
                          <a:schemeClr val="dk1"/>
                        </a:solidFill>
                        <a:latin typeface="+mn-lt"/>
                        <a:ea typeface="+mn-ea"/>
                        <a:cs typeface="+mn-cs"/>
                      </a:endParaRPr>
                    </a:p>
                  </a:txBody>
                  <a:tcPr marL="33472" marR="33472" marT="16736" marB="16736" anchor="ctr">
                    <a:lnL w="3810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b="0" kern="1200">
                        <a:solidFill>
                          <a:schemeClr val="dk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b="0" kern="1200">
                        <a:solidFill>
                          <a:schemeClr val="dk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extLst>
                  <a:ext uri="{0D108BD9-81ED-4DB2-BD59-A6C34878D82A}">
                    <a16:rowId xmlns:a16="http://schemas.microsoft.com/office/drawing/2014/main" val="1216029677"/>
                  </a:ext>
                </a:extLst>
              </a:tr>
              <a:tr h="505522">
                <a:tc>
                  <a:txBody>
                    <a:bodyPr/>
                    <a:lstStyle/>
                    <a:p>
                      <a:pPr fontAlgn="base">
                        <a:buNone/>
                      </a:pPr>
                      <a:r>
                        <a:rPr kumimoji="1" lang="en-US" sz="1400" kern="1200">
                          <a:solidFill>
                            <a:schemeClr val="bg1"/>
                          </a:solidFill>
                          <a:effectLst/>
                          <a:latin typeface="+mn-lt"/>
                          <a:ea typeface="+mn-ea"/>
                          <a:cs typeface="+mn-cs"/>
                        </a:rPr>
                        <a:t>Key Initiatives</a:t>
                      </a:r>
                      <a:endParaRPr lang="en-US" sz="1400">
                        <a:solidFill>
                          <a:schemeClr val="bg1"/>
                        </a:solidFill>
                        <a:effectLst/>
                        <a:latin typeface="+mj-lt"/>
                      </a:endParaRPr>
                    </a:p>
                  </a:txBody>
                  <a:tcPr marL="33472" marR="33472" marT="16736" marB="1673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kern="1200">
                          <a:solidFill>
                            <a:schemeClr val="tx1"/>
                          </a:solidFill>
                          <a:latin typeface="+mn-lt"/>
                          <a:ea typeface="+mn-ea"/>
                          <a:cs typeface="+mn-cs"/>
                        </a:rPr>
                        <a:t>Smart Grid Development Program with THB 15.6B investment</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kumimoji="1" lang="en-US" sz="1400" kern="1200">
                          <a:solidFill>
                            <a:schemeClr val="tx1"/>
                          </a:solidFill>
                          <a:latin typeface="+mn-lt"/>
                          <a:ea typeface="+mn-ea"/>
                          <a:cs typeface="+mn-cs"/>
                        </a:rPr>
                        <a:t>BCG Economy Model integrating bio-circular-green strategies</a:t>
                      </a:r>
                    </a:p>
                  </a:txBody>
                  <a:tcPr marL="33472" marR="33472" marT="16736" marB="16736" anchor="ctr">
                    <a:lnL w="3810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b="0" kern="1200">
                        <a:solidFill>
                          <a:schemeClr val="dk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kern="1200">
                        <a:solidFill>
                          <a:schemeClr val="tx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extLst>
                  <a:ext uri="{0D108BD9-81ED-4DB2-BD59-A6C34878D82A}">
                    <a16:rowId xmlns:a16="http://schemas.microsoft.com/office/drawing/2014/main" val="3236443131"/>
                  </a:ext>
                </a:extLst>
              </a:tr>
              <a:tr h="505522">
                <a:tc>
                  <a:txBody>
                    <a:bodyPr/>
                    <a:lstStyle/>
                    <a:p>
                      <a:pPr fontAlgn="base">
                        <a:buNone/>
                      </a:pPr>
                      <a:r>
                        <a:rPr lang="en-US" sz="1400">
                          <a:solidFill>
                            <a:schemeClr val="bg1"/>
                          </a:solidFill>
                          <a:effectLst/>
                          <a:latin typeface="+mj-lt"/>
                        </a:rPr>
                        <a:t>ERC Sandbox for innovative energy trading pilots</a:t>
                      </a:r>
                    </a:p>
                  </a:txBody>
                  <a:tcPr marL="33472" marR="33472" marT="16736" marB="1673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lumOff val="50000"/>
                      </a:schemeClr>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kern="1200">
                        <a:solidFill>
                          <a:schemeClr val="tx1"/>
                        </a:solidFill>
                        <a:latin typeface="+mn-lt"/>
                        <a:ea typeface="+mn-ea"/>
                        <a:cs typeface="+mn-cs"/>
                      </a:endParaRPr>
                    </a:p>
                  </a:txBody>
                  <a:tcPr marL="33472" marR="33472" marT="16736" marB="16736" anchor="ctr">
                    <a:lnL w="3810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b="0" kern="1200">
                        <a:solidFill>
                          <a:schemeClr val="dk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endParaRPr kumimoji="1" lang="en-US" sz="1400" kern="1200">
                        <a:solidFill>
                          <a:schemeClr val="tx1"/>
                        </a:solidFill>
                        <a:latin typeface="+mn-lt"/>
                        <a:ea typeface="+mn-ea"/>
                        <a:cs typeface="+mn-cs"/>
                      </a:endParaRPr>
                    </a:p>
                  </a:txBody>
                  <a:tcPr marL="33472" marR="33472" marT="16736" marB="16736"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rgbClr val="FFFFFF"/>
                    </a:solidFill>
                  </a:tcPr>
                </a:tc>
                <a:extLst>
                  <a:ext uri="{0D108BD9-81ED-4DB2-BD59-A6C34878D82A}">
                    <a16:rowId xmlns:a16="http://schemas.microsoft.com/office/drawing/2014/main" val="2128082658"/>
                  </a:ext>
                </a:extLst>
              </a:tr>
            </a:tbl>
          </a:graphicData>
        </a:graphic>
      </p:graphicFrame>
      <p:graphicFrame>
        <p:nvGraphicFramePr>
          <p:cNvPr id="29" name="Chart 28">
            <a:extLst>
              <a:ext uri="{FF2B5EF4-FFF2-40B4-BE49-F238E27FC236}">
                <a16:creationId xmlns:a16="http://schemas.microsoft.com/office/drawing/2014/main" id="{18107361-443F-098D-818D-357772F98BF3}"/>
              </a:ext>
            </a:extLst>
          </p:cNvPr>
          <p:cNvGraphicFramePr/>
          <p:nvPr>
            <p:extLst>
              <p:ext uri="{D42A27DB-BD31-4B8C-83A1-F6EECF244321}">
                <p14:modId xmlns:p14="http://schemas.microsoft.com/office/powerpoint/2010/main" val="3148904103"/>
              </p:ext>
            </p:extLst>
          </p:nvPr>
        </p:nvGraphicFramePr>
        <p:xfrm>
          <a:off x="6233969" y="1750525"/>
          <a:ext cx="4919304" cy="4551068"/>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AB7860C5-C41A-9B92-0BC8-403FF9FE1CA6}"/>
              </a:ext>
            </a:extLst>
          </p:cNvPr>
          <p:cNvSpPr txBox="1"/>
          <p:nvPr/>
        </p:nvSpPr>
        <p:spPr>
          <a:xfrm>
            <a:off x="288357" y="1336858"/>
            <a:ext cx="1031240" cy="307777"/>
          </a:xfrm>
          <a:prstGeom prst="rect">
            <a:avLst/>
          </a:prstGeom>
          <a:noFill/>
        </p:spPr>
        <p:txBody>
          <a:bodyPr wrap="square">
            <a:spAutoFit/>
          </a:bodyPr>
          <a:lstStyle/>
          <a:p>
            <a:pPr fontAlgn="base">
              <a:buNone/>
            </a:pPr>
            <a:r>
              <a:rPr lang="en-US" sz="1400">
                <a:solidFill>
                  <a:schemeClr val="tx1"/>
                </a:solidFill>
                <a:effectLst/>
                <a:latin typeface="+mj-lt"/>
              </a:rPr>
              <a:t>Thailand 4.0 industrial digitalization incentives for energy sector</a:t>
            </a:r>
          </a:p>
        </p:txBody>
      </p:sp>
      <p:grpSp>
        <p:nvGrpSpPr>
          <p:cNvPr id="11" name="グループ化 64">
            <a:extLst>
              <a:ext uri="{FF2B5EF4-FFF2-40B4-BE49-F238E27FC236}">
                <a16:creationId xmlns:a16="http://schemas.microsoft.com/office/drawing/2014/main" id="{0A0C95E2-F7E2-7123-5095-6B6BD6BFCBD2}"/>
              </a:ext>
            </a:extLst>
          </p:cNvPr>
          <p:cNvGrpSpPr/>
          <p:nvPr/>
        </p:nvGrpSpPr>
        <p:grpSpPr>
          <a:xfrm>
            <a:off x="7519737" y="1245841"/>
            <a:ext cx="3056022" cy="407556"/>
            <a:chOff x="455612" y="1382529"/>
            <a:chExt cx="4113213" cy="655821"/>
          </a:xfrm>
          <a:noFill/>
        </p:grpSpPr>
        <p:sp>
          <p:nvSpPr>
            <p:cNvPr id="13" name="ColumnHeader">
              <a:extLst>
                <a:ext uri="{FF2B5EF4-FFF2-40B4-BE49-F238E27FC236}">
                  <a16:creationId xmlns:a16="http://schemas.microsoft.com/office/drawing/2014/main" id="{36E66DD7-03C3-1B0D-EEBB-2D0A4156ADFA}"/>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
              </a:r>
            </a:p>
          </p:txBody>
        </p:sp>
        <p:cxnSp>
          <p:nvCxnSpPr>
            <p:cNvPr id="14" name="直線コネクタ 66">
              <a:extLst>
                <a:ext uri="{FF2B5EF4-FFF2-40B4-BE49-F238E27FC236}">
                  <a16:creationId xmlns:a16="http://schemas.microsoft.com/office/drawing/2014/main" id="{E2E58D65-0B35-C99C-81D8-75D8656CA257}"/>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3" name="Oval 22">
            <a:extLst>
              <a:ext uri="{FF2B5EF4-FFF2-40B4-BE49-F238E27FC236}">
                <a16:creationId xmlns:a16="http://schemas.microsoft.com/office/drawing/2014/main" id="{D92D2E43-139E-F7E6-5739-2D16320BBF4E}"/>
              </a:ext>
            </a:extLst>
          </p:cNvPr>
          <p:cNvSpPr/>
          <p:nvPr/>
        </p:nvSpPr>
        <p:spPr>
          <a:xfrm>
            <a:off x="10847548" y="1876269"/>
            <a:ext cx="1005840" cy="274320"/>
          </a:xfrm>
          <a:prstGeom prst="ellipse">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a:solidFill>
                  <a:schemeClr val="tx1"/>
                </a:solidFill>
              </a:rPr>
              <a:t/>
            </a:r>
            <a:endParaRPr kumimoji="1" lang="en-MY" sz="1400">
              <a:solidFill>
                <a:schemeClr val="tx1"/>
              </a:solidFill>
            </a:endParaRPr>
          </a:p>
        </p:txBody>
      </p:sp>
      <p:sp>
        <p:nvSpPr>
          <p:cNvPr id="25" name="Oval 24">
            <a:extLst>
              <a:ext uri="{FF2B5EF4-FFF2-40B4-BE49-F238E27FC236}">
                <a16:creationId xmlns:a16="http://schemas.microsoft.com/office/drawing/2014/main" id="{9C174978-8346-D4E2-C29D-17453C38D34E}"/>
              </a:ext>
            </a:extLst>
          </p:cNvPr>
          <p:cNvSpPr/>
          <p:nvPr/>
        </p:nvSpPr>
        <p:spPr>
          <a:xfrm>
            <a:off x="10847548" y="2374885"/>
            <a:ext cx="1005840" cy="274320"/>
          </a:xfrm>
          <a:prstGeom prst="ellipse">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a:solidFill>
                  <a:schemeClr val="tx1"/>
                </a:solidFill>
              </a:rPr>
              <a:t/>
            </a:r>
            <a:endParaRPr kumimoji="1" lang="en-MY" sz="1400">
              <a:solidFill>
                <a:schemeClr val="tx1"/>
              </a:solidFill>
            </a:endParaRPr>
          </a:p>
        </p:txBody>
      </p:sp>
      <p:sp>
        <p:nvSpPr>
          <p:cNvPr id="39" name="Oval 38">
            <a:extLst>
              <a:ext uri="{FF2B5EF4-FFF2-40B4-BE49-F238E27FC236}">
                <a16:creationId xmlns:a16="http://schemas.microsoft.com/office/drawing/2014/main" id="{5EB618B4-266E-1D12-B12C-AE132AB5CB60}"/>
              </a:ext>
            </a:extLst>
          </p:cNvPr>
          <p:cNvSpPr/>
          <p:nvPr/>
        </p:nvSpPr>
        <p:spPr>
          <a:xfrm>
            <a:off x="10847548" y="2876594"/>
            <a:ext cx="1005840" cy="274320"/>
          </a:xfrm>
          <a:prstGeom prst="ellipse">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a:solidFill>
                  <a:schemeClr val="tx1"/>
                </a:solidFill>
              </a:rPr>
              <a:t/>
            </a:r>
            <a:endParaRPr kumimoji="1" lang="en-MY" sz="1400">
              <a:solidFill>
                <a:schemeClr val="tx1"/>
              </a:solidFill>
            </a:endParaRPr>
          </a:p>
        </p:txBody>
      </p:sp>
      <p:sp>
        <p:nvSpPr>
          <p:cNvPr id="40" name="Oval 39">
            <a:extLst>
              <a:ext uri="{FF2B5EF4-FFF2-40B4-BE49-F238E27FC236}">
                <a16:creationId xmlns:a16="http://schemas.microsoft.com/office/drawing/2014/main" id="{E557F4C6-0013-AD35-9C76-5C7C24606466}"/>
              </a:ext>
            </a:extLst>
          </p:cNvPr>
          <p:cNvSpPr/>
          <p:nvPr/>
        </p:nvSpPr>
        <p:spPr>
          <a:xfrm>
            <a:off x="10847548" y="3378303"/>
            <a:ext cx="1005840" cy="274320"/>
          </a:xfrm>
          <a:prstGeom prst="ellipse">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a:solidFill>
                  <a:schemeClr val="tx1"/>
                </a:solidFill>
              </a:rPr>
              <a:t/>
            </a:r>
            <a:endParaRPr kumimoji="1" lang="en-MY" sz="1400">
              <a:solidFill>
                <a:schemeClr val="tx1"/>
              </a:solidFill>
            </a:endParaRPr>
          </a:p>
        </p:txBody>
      </p:sp>
      <p:sp>
        <p:nvSpPr>
          <p:cNvPr id="41" name="Oval 40">
            <a:extLst>
              <a:ext uri="{FF2B5EF4-FFF2-40B4-BE49-F238E27FC236}">
                <a16:creationId xmlns:a16="http://schemas.microsoft.com/office/drawing/2014/main" id="{A6D79E5A-D6A0-AA1B-74DA-2E72047B0694}"/>
              </a:ext>
            </a:extLst>
          </p:cNvPr>
          <p:cNvSpPr/>
          <p:nvPr/>
        </p:nvSpPr>
        <p:spPr>
          <a:xfrm>
            <a:off x="10847548" y="3878304"/>
            <a:ext cx="1005840" cy="274320"/>
          </a:xfrm>
          <a:prstGeom prst="ellipse">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a:solidFill>
                  <a:schemeClr val="tx1"/>
                </a:solidFill>
              </a:rPr>
              <a:t/>
            </a:r>
            <a:endParaRPr kumimoji="1" lang="en-MY" sz="1400">
              <a:solidFill>
                <a:schemeClr val="tx1"/>
              </a:solidFill>
            </a:endParaRPr>
          </a:p>
        </p:txBody>
      </p:sp>
      <p:sp>
        <p:nvSpPr>
          <p:cNvPr id="42" name="Oval 41">
            <a:extLst>
              <a:ext uri="{FF2B5EF4-FFF2-40B4-BE49-F238E27FC236}">
                <a16:creationId xmlns:a16="http://schemas.microsoft.com/office/drawing/2014/main" id="{DA8ED860-2DC8-5831-B4A2-3A9E15FF1D63}"/>
              </a:ext>
            </a:extLst>
          </p:cNvPr>
          <p:cNvSpPr/>
          <p:nvPr/>
        </p:nvSpPr>
        <p:spPr>
          <a:xfrm>
            <a:off x="10844565" y="4414391"/>
            <a:ext cx="1005840" cy="274320"/>
          </a:xfrm>
          <a:prstGeom prst="ellipse">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400">
                <a:solidFill>
                  <a:schemeClr val="tx1"/>
                </a:solidFill>
              </a:rPr>
              <a:t/>
            </a:r>
            <a:endParaRPr kumimoji="1" lang="en-MY" sz="1400">
              <a:solidFill>
                <a:schemeClr val="tx1"/>
              </a:solidFill>
            </a:endParaRPr>
          </a:p>
        </p:txBody>
      </p:sp>
      <p:sp>
        <p:nvSpPr>
          <p:cNvPr id="43" name="Oval 42">
            <a:extLst>
              <a:ext uri="{FF2B5EF4-FFF2-40B4-BE49-F238E27FC236}">
                <a16:creationId xmlns:a16="http://schemas.microsoft.com/office/drawing/2014/main" id="{A92595B6-0A3D-0C4B-80E4-39D357D8941D}"/>
              </a:ext>
            </a:extLst>
          </p:cNvPr>
          <p:cNvSpPr/>
          <p:nvPr/>
        </p:nvSpPr>
        <p:spPr>
          <a:xfrm>
            <a:off x="10847548" y="4900795"/>
            <a:ext cx="1005840" cy="274320"/>
          </a:xfrm>
          <a:prstGeom prst="ellipse">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
            </a:r>
            <a:r>
              <a:rPr kumimoji="1" lang="en-US" sz="1400">
                <a:solidFill>
                  <a:schemeClr val="tx1"/>
                </a:solidFill>
              </a:rPr>
              <a:t/>
            </a:r>
            <a:endParaRPr kumimoji="1" lang="en-MY" sz="1400">
              <a:solidFill>
                <a:schemeClr val="tx1"/>
              </a:solidFill>
            </a:endParaRPr>
          </a:p>
        </p:txBody>
      </p:sp>
      <p:sp>
        <p:nvSpPr>
          <p:cNvPr id="44" name="Isosceles Triangle 43">
            <a:extLst>
              <a:ext uri="{FF2B5EF4-FFF2-40B4-BE49-F238E27FC236}">
                <a16:creationId xmlns:a16="http://schemas.microsoft.com/office/drawing/2014/main" id="{EAE4F28C-D709-E721-3444-E065871BEBC6}"/>
              </a:ext>
            </a:extLst>
          </p:cNvPr>
          <p:cNvSpPr/>
          <p:nvPr/>
        </p:nvSpPr>
        <p:spPr>
          <a:xfrm rot="5400000">
            <a:off x="7110670" y="1915415"/>
            <a:ext cx="457200" cy="18288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45" name="Isosceles Triangle 44">
            <a:extLst>
              <a:ext uri="{FF2B5EF4-FFF2-40B4-BE49-F238E27FC236}">
                <a16:creationId xmlns:a16="http://schemas.microsoft.com/office/drawing/2014/main" id="{6912C85A-1150-0062-1ABD-DBFB49602E04}"/>
              </a:ext>
            </a:extLst>
          </p:cNvPr>
          <p:cNvSpPr/>
          <p:nvPr/>
        </p:nvSpPr>
        <p:spPr>
          <a:xfrm rot="5400000">
            <a:off x="7110670" y="2922314"/>
            <a:ext cx="457200" cy="18288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46" name="Isosceles Triangle 45">
            <a:extLst>
              <a:ext uri="{FF2B5EF4-FFF2-40B4-BE49-F238E27FC236}">
                <a16:creationId xmlns:a16="http://schemas.microsoft.com/office/drawing/2014/main" id="{C4B71D39-03A4-0A43-72EF-399C4B7088E0}"/>
              </a:ext>
            </a:extLst>
          </p:cNvPr>
          <p:cNvSpPr/>
          <p:nvPr/>
        </p:nvSpPr>
        <p:spPr>
          <a:xfrm rot="5400000">
            <a:off x="7110670" y="3424023"/>
            <a:ext cx="457200" cy="18288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47" name="Isosceles Triangle 46">
            <a:extLst>
              <a:ext uri="{FF2B5EF4-FFF2-40B4-BE49-F238E27FC236}">
                <a16:creationId xmlns:a16="http://schemas.microsoft.com/office/drawing/2014/main" id="{D2C0934D-D42C-041E-D1F8-90DF218874A5}"/>
              </a:ext>
            </a:extLst>
          </p:cNvPr>
          <p:cNvSpPr/>
          <p:nvPr/>
        </p:nvSpPr>
        <p:spPr>
          <a:xfrm rot="5400000">
            <a:off x="7110670" y="3939373"/>
            <a:ext cx="457200" cy="18288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sp>
        <p:nvSpPr>
          <p:cNvPr id="48" name="Isosceles Triangle 47">
            <a:extLst>
              <a:ext uri="{FF2B5EF4-FFF2-40B4-BE49-F238E27FC236}">
                <a16:creationId xmlns:a16="http://schemas.microsoft.com/office/drawing/2014/main" id="{6880845A-7DA1-0BFB-49BD-D41CE2FA8767}"/>
              </a:ext>
            </a:extLst>
          </p:cNvPr>
          <p:cNvSpPr/>
          <p:nvPr/>
        </p:nvSpPr>
        <p:spPr>
          <a:xfrm rot="5400000">
            <a:off x="7120290" y="4946515"/>
            <a:ext cx="457200" cy="182880"/>
          </a:xfrm>
          <a:prstGeom prst="triangl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MY" sz="1200">
              <a:solidFill>
                <a:schemeClr val="tx1"/>
              </a:solidFill>
            </a:endParaRPr>
          </a:p>
        </p:txBody>
      </p:sp>
      <p:grpSp>
        <p:nvGrpSpPr>
          <p:cNvPr id="3" name="グループ化 64">
            <a:extLst>
              <a:ext uri="{FF2B5EF4-FFF2-40B4-BE49-F238E27FC236}">
                <a16:creationId xmlns:a16="http://schemas.microsoft.com/office/drawing/2014/main" id="{1A20458E-0C52-88BB-2EA9-4DBD88B7520A}"/>
              </a:ext>
            </a:extLst>
          </p:cNvPr>
          <p:cNvGrpSpPr/>
          <p:nvPr/>
        </p:nvGrpSpPr>
        <p:grpSpPr>
          <a:xfrm>
            <a:off x="10764214" y="1241829"/>
            <a:ext cx="1094916" cy="407556"/>
            <a:chOff x="455612" y="1382529"/>
            <a:chExt cx="4113213" cy="655821"/>
          </a:xfrm>
          <a:noFill/>
        </p:grpSpPr>
        <p:sp>
          <p:nvSpPr>
            <p:cNvPr id="4" name="ColumnHeader">
              <a:extLst>
                <a:ext uri="{FF2B5EF4-FFF2-40B4-BE49-F238E27FC236}">
                  <a16:creationId xmlns:a16="http://schemas.microsoft.com/office/drawing/2014/main" id="{734D4318-4AAB-4244-3714-C76BEB0BEBC8}"/>
                </a:ext>
              </a:extLst>
            </p:cNvPr>
            <p:cNvSpPr>
              <a:spLocks noChangeArrowheads="1"/>
            </p:cNvSpPr>
            <p:nvPr/>
          </p:nvSpPr>
          <p:spPr bwMode="gray">
            <a:xfrm>
              <a:off x="455613" y="1382529"/>
              <a:ext cx="4113212" cy="643839"/>
            </a:xfrm>
            <a:prstGeom prst="rect">
              <a:avLst/>
            </a:prstGeom>
            <a:grpFill/>
            <a:ln w="9525" algn="ctr">
              <a:noFill/>
              <a:miter lim="800000"/>
              <a:headEnd type="none" w="lg" len="lg"/>
              <a:tailEnd type="none" w="lg" len="lg"/>
            </a:ln>
            <a:effectLst/>
          </p:spPr>
          <p:txBody>
            <a:bodyPr lIns="0" tIns="91440" rIns="0" bIns="91440" anchor="b">
              <a:spAutoFit/>
            </a:bodyPr>
            <a:lstStyle/>
            <a:p>
              <a:pPr algn="ctr"/>
              <a:r>
                <a:rPr lang="en-US" sz="1400">
                  <a:latin typeface="Segoe UI" panose="020B0502040204020203" pitchFamily="34" charset="0"/>
                  <a:cs typeface="Segoe UI" panose="020B0502040204020203" pitchFamily="34" charset="0"/>
                </a:rPr>
                <a:t/>
              </a:r>
            </a:p>
          </p:txBody>
        </p:sp>
        <p:cxnSp>
          <p:nvCxnSpPr>
            <p:cNvPr id="5" name="直線コネクタ 66">
              <a:extLst>
                <a:ext uri="{FF2B5EF4-FFF2-40B4-BE49-F238E27FC236}">
                  <a16:creationId xmlns:a16="http://schemas.microsoft.com/office/drawing/2014/main" id="{999FD5B0-5ABB-9BFD-37FC-C98C2396DF60}"/>
                </a:ext>
              </a:extLst>
            </p:cNvPr>
            <p:cNvCxnSpPr/>
            <p:nvPr/>
          </p:nvCxnSpPr>
          <p:spPr>
            <a:xfrm>
              <a:off x="455612" y="2038350"/>
              <a:ext cx="4113212" cy="0"/>
            </a:xfrm>
            <a:prstGeom prst="line">
              <a:avLst/>
            </a:prstGeom>
            <a:grpFill/>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 name="Oval 5">
            <a:extLst>
              <a:ext uri="{FF2B5EF4-FFF2-40B4-BE49-F238E27FC236}">
                <a16:creationId xmlns:a16="http://schemas.microsoft.com/office/drawing/2014/main" id="{77A17F51-C1D6-48F3-129F-09996F638E04}"/>
              </a:ext>
            </a:extLst>
          </p:cNvPr>
          <p:cNvSpPr/>
          <p:nvPr/>
        </p:nvSpPr>
        <p:spPr>
          <a:xfrm>
            <a:off x="10847548" y="5406836"/>
            <a:ext cx="1005840" cy="274320"/>
          </a:xfrm>
          <a:prstGeom prst="ellipse">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
            </a:r>
            <a:r>
              <a:rPr kumimoji="1" lang="en-US" sz="1400">
                <a:solidFill>
                  <a:schemeClr val="tx1"/>
                </a:solidFill>
              </a:rPr>
              <a:t/>
            </a:r>
            <a:endParaRPr kumimoji="1" lang="en-MY" sz="1400">
              <a:solidFill>
                <a:schemeClr val="tx1"/>
              </a:solidFill>
            </a:endParaRPr>
          </a:p>
        </p:txBody>
      </p:sp>
    </p:spTree>
    <p:extLst>
      <p:ext uri="{BB962C8B-B14F-4D97-AF65-F5344CB8AC3E}">
        <p14:creationId xmlns:p14="http://schemas.microsoft.com/office/powerpoint/2010/main" val="1349186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73962-D81D-8E0E-2256-7C3F1E0F0FF1}"/>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DB73235-DB45-D72B-B3CC-19C66D57E9FF}"/>
              </a:ext>
            </a:extLst>
          </p:cNvPr>
          <p:cNvGraphicFramePr>
            <a:graphicFrameLocks noGrp="1"/>
          </p:cNvGraphicFramePr>
          <p:nvPr>
            <p:extLst>
              <p:ext uri="{D42A27DB-BD31-4B8C-83A1-F6EECF244321}">
                <p14:modId xmlns:p14="http://schemas.microsoft.com/office/powerpoint/2010/main" val="1463534989"/>
              </p:ext>
            </p:extLst>
          </p:nvPr>
        </p:nvGraphicFramePr>
        <p:xfrm>
          <a:off x="334963" y="1341437"/>
          <a:ext cx="11508813" cy="4744404"/>
        </p:xfrm>
        <a:graphic>
          <a:graphicData uri="http://schemas.openxmlformats.org/drawingml/2006/table">
            <a:tbl>
              <a:tblPr firstRow="1" bandRow="1">
                <a:tableStyleId>{5C22544A-7EE6-4342-B048-85BDC9FD1C3A}</a:tableStyleId>
              </a:tblPr>
              <a:tblGrid>
                <a:gridCol w="1432877">
                  <a:extLst>
                    <a:ext uri="{9D8B030D-6E8A-4147-A177-3AD203B41FA5}">
                      <a16:colId xmlns:a16="http://schemas.microsoft.com/office/drawing/2014/main" val="1174241159"/>
                    </a:ext>
                  </a:extLst>
                </a:gridCol>
                <a:gridCol w="10075936">
                  <a:extLst>
                    <a:ext uri="{9D8B030D-6E8A-4147-A177-3AD203B41FA5}">
                      <a16:colId xmlns:a16="http://schemas.microsoft.com/office/drawing/2014/main" val="235065073"/>
                    </a:ext>
                  </a:extLst>
                </a:gridCol>
              </a:tblGrid>
              <a:tr h="457268">
                <a:tc>
                  <a:txBody>
                    <a:bodyPr/>
                    <a:lstStyle/>
                    <a:p>
                      <a:pPr marL="0" lvl="0" indent="0" algn="l">
                        <a:buNone/>
                      </a:pPr>
                      <a:r>
                        <a:rPr lang="en-MY" sz="1400" b="0">
                          <a:solidFill>
                            <a:schemeClr val="bg1"/>
                          </a:solidFill>
                          <a:latin typeface="+mj-lt"/>
                        </a:rPr>
                        <a:t>Thailand - Foreign Investment Rules</a:t>
                      </a:r>
                      <a:endParaRPr lang="en-GB" sz="1400" b="0" i="0" u="none" strike="noStrike" kern="1200" noProof="0">
                        <a:solidFill>
                          <a:schemeClr val="bg1"/>
                        </a:solidFill>
                        <a:effectLst/>
                        <a:latin typeface="+mj-lt"/>
                        <a:cs typeface="Segoe UI" panose="020B0502040204020203" pitchFamily="34" charset="0"/>
                      </a:endParaRPr>
                    </a:p>
                  </a:txBody>
                  <a:tcPr marL="36000" marR="3600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lang="en-US" sz="1400" b="0">
                          <a:solidFill>
                            <a:schemeClr val="tx1"/>
                          </a:solidFill>
                        </a:rPr>
                        <a:t>Stable regulatory environment with established BOI framework; main risks are bureaucratic delays and periodic policy shifts during government transitions</a:t>
                      </a:r>
                      <a:endParaRPr kumimoji="1" lang="en-MY" sz="1400" b="0" kern="1200">
                        <a:solidFill>
                          <a:schemeClr val="tx1"/>
                        </a:solidFill>
                        <a:latin typeface="+mj-lt"/>
                        <a:ea typeface="+mn-ea"/>
                        <a:cs typeface="+mn-cs"/>
                      </a:endParaRPr>
                    </a:p>
                  </a:txBody>
                  <a:tcPr marL="36000" marR="3600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599955147"/>
                  </a:ext>
                </a:extLst>
              </a:tr>
              <a:tr h="457268">
                <a:tc>
                  <a:txBody>
                    <a:bodyPr/>
                    <a:lstStyle/>
                    <a:p>
                      <a:pPr marL="0" lvl="0" indent="0" algn="l">
                        <a:buNone/>
                      </a:pPr>
                      <a:r>
                        <a:rPr lang="en-GB" sz="1400" b="0" i="0" u="none" strike="noStrike" kern="1200" noProof="0">
                          <a:solidFill>
                            <a:schemeClr val="bg1"/>
                          </a:solidFill>
                          <a:effectLst/>
                          <a:latin typeface="+mj-lt"/>
                          <a:cs typeface="Segoe UI" panose="020B0502040204020203" pitchFamily="34" charset="0"/>
                        </a:rPr>
                        <a:t>Source: YCP Analysis</a:t>
                      </a:r>
                    </a:p>
                  </a:txBody>
                  <a:tcPr marL="36000" marR="3600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Pct val="100000"/>
                        <a:buFont typeface="Wingdings"/>
                        <a:buNone/>
                        <a:tabLst/>
                        <a:defRPr/>
                      </a:pPr>
                      <a:r>
                        <a:rPr kumimoji="1" lang="en-US" sz="1400" b="0" kern="1200">
                          <a:solidFill>
                            <a:schemeClr val="tx1"/>
                          </a:solidFill>
                          <a:latin typeface="+mj-lt"/>
                          <a:ea typeface="+mn-ea"/>
                          <a:cs typeface="+mn-cs"/>
                        </a:rPr>
                        <a:t>Category</a:t>
                      </a:r>
                      <a:endParaRPr kumimoji="1" lang="en-MY" sz="1400" b="0" kern="1200">
                        <a:solidFill>
                          <a:schemeClr val="tx1"/>
                        </a:solidFill>
                        <a:latin typeface="+mj-lt"/>
                        <a:ea typeface="+mn-ea"/>
                        <a:cs typeface="+mn-cs"/>
                      </a:endParaRPr>
                    </a:p>
                  </a:txBody>
                  <a:tcPr marL="36000" marR="3600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151994732"/>
                  </a:ext>
                </a:extLst>
              </a:tr>
              <a:tr h="1503454">
                <a:tc>
                  <a:txBody>
                    <a:bodyPr/>
                    <a:lstStyle/>
                    <a:p>
                      <a:pPr marL="0" lvl="0" indent="0" algn="l">
                        <a:buNone/>
                      </a:pPr>
                      <a:r>
                        <a:rPr lang="en-GB" sz="1400" b="0" i="0" u="none" strike="noStrike" kern="1200" noProof="0">
                          <a:solidFill>
                            <a:schemeClr val="bg1"/>
                          </a:solidFill>
                          <a:effectLst/>
                          <a:latin typeface="+mj-lt"/>
                          <a:cs typeface="Segoe UI" panose="020B0502040204020203" pitchFamily="34" charset="0"/>
                        </a:rPr>
                        <a:t>Limit</a:t>
                      </a:r>
                    </a:p>
                  </a:txBody>
                  <a:tcPr marL="36000" marR="3600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US" sz="1400" b="0"/>
                        <a:t>Details</a:t>
                      </a:r>
                      <a:r>
                        <a:rPr kumimoji="1" lang="en-GB" sz="1400" b="0" i="0" u="none" strike="noStrike" kern="1200" noProof="0">
                          <a:solidFill>
                            <a:schemeClr val="tx1"/>
                          </a:solidFill>
                          <a:effectLst/>
                          <a:latin typeface="+mn-lt"/>
                          <a:ea typeface="+mn-ea"/>
                          <a:cs typeface="Segoe UI" panose="020B0502040204020203" pitchFamily="34" charset="0"/>
                        </a:rPr>
                        <a:t>General Sectors</a:t>
                      </a:r>
                      <a:r>
                        <a:rPr lang="en-US" sz="1400"/>
                        <a:t>49% foreign ownership cap under Foreign Business Act</a:t>
                      </a:r>
                      <a:r>
                        <a:rPr lang="en-US" sz="1400" b="1"/>
                        <a:t>BOI-promoted projects may receive 100% foreign ownership; Treaty of Amity allows US nationals majority ownership</a:t>
                      </a:r>
                      <a:r>
                        <a:rPr lang="en-US" sz="1400"/>
                        <a:t>Promoted Investment</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MY" sz="1400"/>
                        <a:t>100% under BOI Zone 3 incentives</a:t>
                      </a:r>
                      <a:r>
                        <a:rPr lang="en-US" sz="1400"/>
                        <a:t>Incentive</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US" sz="1400" b="0"/>
                        <a:t>Benefit</a:t>
                      </a:r>
                      <a:r>
                        <a:rPr lang="en-US" sz="1400"/>
                        <a:t>Eligibility</a:t>
                      </a:r>
                      <a:endParaRPr kumimoji="1" lang="en-GB" sz="1400" b="0" i="0" u="none" strike="noStrike" kern="1200" noProof="0">
                        <a:solidFill>
                          <a:schemeClr val="bg1"/>
                        </a:solidFill>
                        <a:effectLst/>
                        <a:latin typeface="+mn-lt"/>
                        <a:ea typeface="+mn-ea"/>
                        <a:cs typeface="Segoe UI" panose="020B0502040204020203" pitchFamily="34" charset="0"/>
                      </a:endParaRP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US" sz="1400" b="0"/>
                        <a:t>BOI Energy Efficiency Promotion</a:t>
                      </a:r>
                      <a:r>
                        <a:rPr lang="en-US" sz="1400"/>
                        <a:t>8-year corporate tax exemption, import duty waivers on equipment</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US" sz="1400" b="0"/>
                        <a:t>Projects with minimum THB 50M investment in energy efficiency technology</a:t>
                      </a:r>
                      <a:r>
                        <a:rPr lang="en-US" sz="1400"/>
                        <a:t>Eastern Economic Corridor (EEC)</a:t>
                      </a:r>
                    </a:p>
                  </a:txBody>
                  <a:tcPr marL="36000" marR="3600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050814637"/>
                  </a:ext>
                </a:extLst>
              </a:tr>
              <a:tr h="1503454">
                <a:tc>
                  <a:txBody>
                    <a:bodyPr/>
                    <a:lstStyle/>
                    <a:p>
                      <a:pPr marL="0" lvl="0" indent="0" algn="l">
                        <a:buNone/>
                      </a:pPr>
                      <a:r>
                        <a:rPr lang="en-GB" sz="1400" b="0" i="0" u="none" strike="noStrike" kern="1200" noProof="0">
                          <a:solidFill>
                            <a:schemeClr val="bg1"/>
                          </a:solidFill>
                          <a:effectLst/>
                          <a:latin typeface="+mj-lt"/>
                          <a:cs typeface="Segoe UI" panose="020B0502040204020203" pitchFamily="34" charset="0"/>
                        </a:rPr>
                        <a:t>Enhanced tax holidays up to 13 years, land lease up to 99 years</a:t>
                      </a:r>
                    </a:p>
                  </a:txBody>
                  <a:tcPr marL="36000" marR="3600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US" sz="1400"/>
                        <a:t>Operations located in Chachoengsao, Chonburi, or Rayong provinces</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US" sz="1400"/>
                        <a:t>Green Bond Tax Incentives</a:t>
                      </a:r>
                      <a:r>
                        <a:rPr lang="en-MY" sz="1400"/>
                        <a:t>Withholding tax exemption on green bond interest payments</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US" sz="1400" b="0"/>
                        <a:t>Certified green projects per Thai Green Bond framework</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US" sz="1400"/>
                        <a:t>Regulatory Risk: MEDIUM-LOW</a:t>
                      </a:r>
                    </a:p>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US" sz="1400"/>
                        <a:t/>
                      </a:r>
                      <a:endParaRPr lang="en-US" sz="1400" b="0"/>
                    </a:p>
                  </a:txBody>
                  <a:tcPr marL="36000" marR="3600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278785264"/>
                  </a:ext>
                </a:extLst>
              </a:tr>
              <a:tr h="822960">
                <a:tc>
                  <a:txBody>
                    <a:bodyPr/>
                    <a:lstStyle/>
                    <a:p>
                      <a:pPr marL="0" lvl="0" indent="0" algn="l">
                        <a:buNone/>
                      </a:pPr>
                      <a:r>
                        <a:rPr lang="en-GB" sz="1400" b="0" i="0" u="none" strike="noStrike" kern="1200" noProof="0">
                          <a:solidFill>
                            <a:schemeClr val="bg1"/>
                          </a:solidFill>
                          <a:effectLst/>
                          <a:latin typeface="+mj-lt"/>
                          <a:cs typeface="Segoe UI" panose="020B0502040204020203" pitchFamily="34" charset="0"/>
                        </a:rPr>
                        <a:t/>
                      </a:r>
                    </a:p>
                  </a:txBody>
                  <a:tcPr marL="36000" marR="3600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219456" marR="0" lvl="0" indent="-219456" algn="l" defTabSz="914400" rtl="0" eaLnBrk="1" fontAlgn="auto" latinLnBrk="0" hangingPunct="1">
                        <a:lnSpc>
                          <a:spcPct val="100000"/>
                        </a:lnSpc>
                        <a:spcBef>
                          <a:spcPts val="0"/>
                        </a:spcBef>
                        <a:spcAft>
                          <a:spcPts val="0"/>
                        </a:spcAft>
                        <a:buClrTx/>
                        <a:buSzPct val="100000"/>
                        <a:buFont typeface="Wingdings"/>
                        <a:buChar char="n"/>
                        <a:tabLst/>
                        <a:defRPr/>
                      </a:pPr>
                      <a:r>
                        <a:rPr lang="en-US" sz="1400" b="0"/>
                        <a:t/>
                      </a:r>
                    </a:p>
                  </a:txBody>
                  <a:tcPr marL="36000" marR="3600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884713924"/>
                  </a:ext>
                </a:extLst>
              </a:tr>
            </a:tbl>
          </a:graphicData>
        </a:graphic>
      </p:graphicFrame>
      <p:sp>
        <p:nvSpPr>
          <p:cNvPr id="7" name="Title 1">
            <a:extLst>
              <a:ext uri="{FF2B5EF4-FFF2-40B4-BE49-F238E27FC236}">
                <a16:creationId xmlns:a16="http://schemas.microsoft.com/office/drawing/2014/main" id="{5838E046-5A18-96DC-735C-DF585FA68570}"/>
              </a:ext>
            </a:extLst>
          </p:cNvPr>
          <p:cNvSpPr txBox="1">
            <a:spLocks/>
          </p:cNvSpPr>
          <p:nvPr/>
        </p:nvSpPr>
        <p:spPr bwMode="auto">
          <a:xfrm>
            <a:off x="341594" y="262858"/>
            <a:ext cx="11508811" cy="631876"/>
          </a:xfrm>
          <a:prstGeom prst="rect">
            <a:avLst/>
          </a:prstGeom>
          <a:noFill/>
          <a:ln w="9525" algn="ctr">
            <a:noFill/>
            <a:miter lim="800000"/>
            <a:headEnd/>
            <a:tailEnd/>
          </a:ln>
        </p:spPr>
        <p:txBody>
          <a:bodyPr vert="horz" wrap="square" lIns="0" tIns="45713" rIns="0" bIns="45713" numCol="1" anchor="b" anchorCtr="0" compatLnSpc="1">
            <a:prstTxWarp prst="textNoShape">
              <a:avLst/>
            </a:prstTxWarp>
            <a:noAutofit/>
          </a:bodyPr>
          <a:lstStyle>
            <a:lvl1pPr algn="l" defTabSz="914400" rtl="0" eaLnBrk="1" latinLnBrk="0" hangingPunct="1">
              <a:spcBef>
                <a:spcPct val="0"/>
              </a:spcBef>
              <a:buNone/>
              <a:defRPr kumimoji="1" sz="2400" kern="1200">
                <a:solidFill>
                  <a:schemeClr val="tx1"/>
                </a:solidFill>
                <a:latin typeface="+mj-lt"/>
                <a:ea typeface="+mj-ea"/>
                <a:cs typeface="+mj-cs"/>
              </a:defRPr>
            </a:lvl1pPr>
          </a:lstStyle>
          <a:p>
            <a:r>
              <a:rPr lang="en-US" sz="2000"/>
              <a:t/>
            </a:r>
            <a:br>
              <a:rPr lang="en-US" sz="2000"/>
            </a:br>
            <a:r>
              <a:rPr lang="en-US" sz="1600"/>
              <a:t/>
            </a:r>
            <a:endParaRPr lang="en-US" sz="1600">
              <a:latin typeface="Segoe UI"/>
              <a:cs typeface="Segoe UI"/>
            </a:endParaRPr>
          </a:p>
        </p:txBody>
      </p:sp>
      <p:sp>
        <p:nvSpPr>
          <p:cNvPr id="4" name="TextBox 3">
            <a:extLst>
              <a:ext uri="{FF2B5EF4-FFF2-40B4-BE49-F238E27FC236}">
                <a16:creationId xmlns:a16="http://schemas.microsoft.com/office/drawing/2014/main" id="{4216A20B-7890-1E78-3D6D-D6EA8CC30681}"/>
              </a:ext>
            </a:extLst>
          </p:cNvPr>
          <p:cNvSpPr txBox="1"/>
          <p:nvPr/>
        </p:nvSpPr>
        <p:spPr>
          <a:xfrm>
            <a:off x="333640" y="6099017"/>
            <a:ext cx="11516765" cy="246221"/>
          </a:xfrm>
          <a:prstGeom prst="rect">
            <a:avLst/>
          </a:prstGeom>
          <a:noFill/>
        </p:spPr>
        <p:txBody>
          <a:bodyPr wrap="square">
            <a:spAutoFit/>
          </a:bodyPr>
          <a:lstStyle/>
          <a:p>
            <a:r>
              <a:rPr lang="en-GB" sz="1000">
                <a:ea typeface="Meiryo UI"/>
                <a:cs typeface="Times New Roman" panose="02020603050405020304" pitchFamily="18" charset="0"/>
              </a:rPr>
              <a:t/>
            </a:r>
          </a:p>
        </p:txBody>
      </p:sp>
    </p:spTree>
    <p:extLst>
      <p:ext uri="{BB962C8B-B14F-4D97-AF65-F5344CB8AC3E}">
        <p14:creationId xmlns:p14="http://schemas.microsoft.com/office/powerpoint/2010/main" val="3958999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1FB59-CDF7-FB8B-2162-EDF5349E59F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3B70303-C20B-BCEF-BC71-A4D3441FDB55}"/>
              </a:ext>
            </a:extLst>
          </p:cNvPr>
          <p:cNvSpPr>
            <a:spLocks noGrp="1"/>
          </p:cNvSpPr>
          <p:nvPr>
            <p:ph type="title"/>
          </p:nvPr>
        </p:nvSpPr>
        <p:spPr/>
        <p:txBody>
          <a:bodyPr/>
          <a:lstStyle/>
          <a:p>
            <a:r>
              <a:rPr lang="en-US">
                <a:latin typeface="+mj-lt"/>
              </a:rPr>
              <a:t>Table of Contents</a:t>
            </a:r>
            <a:endParaRPr lang="en-US">
              <a:latin typeface="+mj-lt"/>
              <a:ea typeface="Yu Gothic" panose="020B0400000000000000" pitchFamily="34" charset="-128"/>
            </a:endParaRPr>
          </a:p>
        </p:txBody>
      </p:sp>
      <p:graphicFrame>
        <p:nvGraphicFramePr>
          <p:cNvPr id="6" name="Table 5">
            <a:extLst>
              <a:ext uri="{FF2B5EF4-FFF2-40B4-BE49-F238E27FC236}">
                <a16:creationId xmlns:a16="http://schemas.microsoft.com/office/drawing/2014/main" id="{45BAB898-7A07-8FEC-B642-36F2D14E59B1}"/>
              </a:ext>
            </a:extLst>
          </p:cNvPr>
          <p:cNvGraphicFramePr>
            <a:graphicFrameLocks noGrp="1"/>
          </p:cNvGraphicFramePr>
          <p:nvPr>
            <p:extLst>
              <p:ext uri="{D42A27DB-BD31-4B8C-83A1-F6EECF244321}">
                <p14:modId xmlns:p14="http://schemas.microsoft.com/office/powerpoint/2010/main" val="391285266"/>
              </p:ext>
            </p:extLst>
          </p:nvPr>
        </p:nvGraphicFramePr>
        <p:xfrm>
          <a:off x="343673" y="1371600"/>
          <a:ext cx="11508811" cy="2700000"/>
        </p:xfrm>
        <a:graphic>
          <a:graphicData uri="http://schemas.openxmlformats.org/drawingml/2006/table">
            <a:tbl>
              <a:tblPr>
                <a:tableStyleId>{5C22544A-7EE6-4342-B048-85BDC9FD1C3A}</a:tableStyleId>
              </a:tblPr>
              <a:tblGrid>
                <a:gridCol w="11508811">
                  <a:extLst>
                    <a:ext uri="{9D8B030D-6E8A-4147-A177-3AD203B41FA5}">
                      <a16:colId xmlns:a16="http://schemas.microsoft.com/office/drawing/2014/main" val="742313680"/>
                    </a:ext>
                  </a:extLst>
                </a:gridCol>
              </a:tblGrid>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Market Overview</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498195017"/>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492608482"/>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84173034"/>
                  </a:ext>
                </a:extLst>
              </a:tr>
              <a:tr h="540000">
                <a:tc>
                  <a:txBody>
                    <a:bodyPr/>
                    <a:lstStyle/>
                    <a:p>
                      <a:pPr marL="446088" marR="0" lvl="0" indent="0" algn="l" defTabSz="914400" rtl="0" eaLnBrk="1" fontAlgn="b" latinLnBrk="0" hangingPunct="1">
                        <a:lnSpc>
                          <a:spcPct val="100000"/>
                        </a:lnSpc>
                        <a:spcBef>
                          <a:spcPts val="0"/>
                        </a:spcBef>
                        <a:spcAft>
                          <a:spcPts val="0"/>
                        </a:spcAft>
                        <a:buClrTx/>
                        <a:buSzTx/>
                        <a:buFontTx/>
                        <a:buNone/>
                        <a:tabLst/>
                        <a:defRPr/>
                      </a:pPr>
                      <a:r>
                        <a:rPr lang="en-US"/>
                        <a:t/>
                      </a:r>
                      <a:endPar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endParaRP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203114249"/>
                  </a:ext>
                </a:extLst>
              </a:tr>
              <a:tr h="540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000000"/>
                          </a:solidFill>
                          <a:effectLst/>
                          <a:uLnTx/>
                          <a:uFillTx/>
                          <a:latin typeface="+mn-lt"/>
                          <a:ea typeface="Yu Gothic" panose="020B0400000000000000" pitchFamily="34" charset="-128"/>
                          <a:cs typeface="+mn-cs"/>
                        </a:rPr>
                        <a:t/>
                      </a:r>
                    </a:p>
                  </a:txBody>
                  <a:tcPr marL="92354" marR="92354" marT="46177" marB="46177" anchor="ctr">
                    <a:lnL w="12700" cap="flat" cmpd="sng" algn="ctr">
                      <a:noFill/>
                      <a:prstDash val="solid"/>
                      <a:round/>
                      <a:headEnd type="none" w="med" len="med"/>
                      <a:tailEnd type="none" w="med" len="med"/>
                    </a:lnL>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529896070"/>
                  </a:ext>
                </a:extLst>
              </a:tr>
            </a:tbl>
          </a:graphicData>
        </a:graphic>
      </p:graphicFrame>
    </p:spTree>
    <p:extLst>
      <p:ext uri="{BB962C8B-B14F-4D97-AF65-F5344CB8AC3E}">
        <p14:creationId xmlns:p14="http://schemas.microsoft.com/office/powerpoint/2010/main" val="86180508"/>
      </p:ext>
    </p:extLst>
  </p:cSld>
  <p:clrMapOvr>
    <a:masterClrMapping/>
  </p:clrMapOvr>
</p:sld>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WmPGHtkdOxwofbKQywhAl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GI46eniRbIFA4F23165xq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XW2wY_AxgD1hI49qbKpvT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Ztt38w4an2o77B391Lxy1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9hc9_jZS6VtOhWsUqmvE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8V1pTYULUSFqdPFKwUf9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eRqBePjmUDV0tH2gs1AYu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Sef5N5jCqBYjJXlYxWb_3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iTjTuq8_l_F6WI1IgOqh3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OHccqWAR86VnE_yWgHkfo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7rpk5M3qQ0SFzOdDNcYMX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kfVZuQu8HVCv9bDHYhm1C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V0AhKE.ywOn38NV6ssw0T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iCVdpGlBZo7t.xpqVXG5k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wTzjrCPWse8ukhu5YJX5V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NT7EjRYgyUTk87FTHuSHQ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11W1cKQScGSA_pOYFjmLr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tF3W_lKq5ISd5_r2kNAg5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jBViyFOcz1YZXEgxZcsHL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otodYbVuhNXgbpcUtZuX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tgMFDcNH_lPSYQT9m1tYy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FxJrAcPFfNb6bufk8GhPj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AXZD_8WeOTiX2dCjZMrFt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tmketYyCIgXcRkWi1jGyJ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K.P.0dHeE3mAhSfJIyCbT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dJdCj3.Uo0RjFXOv6pihs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23euwn04KGCc8mDQsebE1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NmLhfri8t.kG0CgVwWrxq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Gp.Nq2ekyTFZMQf5qw7dw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vI8hHSzw9qspyYSn2wfOW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TYmsdhikK370UkusF3b9h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7rpk5M3qQ0SFzOdDNcYMX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gxMQWu_EgdxznpXwyyqH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T7EvKMJFoHUuFqr9MzuDa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IHBxKfmIvnIjT40bd8E77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agTJEV33mi0UM2e4cAbmb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GusZjmXq6ZvIhvZBY2ZqA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_C85pJwFcN1gCLC5J4i63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NHCvisRcM9c46alSlVV75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9mB6OlaLvbFPhR2t1Ida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A26R2crQc1JgTuGxZq2z1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50rtsP8cd1heQq71i7lZV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jRXrzfB8Bqk5aMQh2_YGX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c48n36PSLtlbRHq45WrTZ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bTm3hm.PpSPSeJ5W1z_rV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CL2FJNFEUzUY4MHp3ibSQ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BHJAnj3V2QNHHmKCElhj.w"/>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S4Ebiut5oaKojuQZcjPNL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C2twtAi4JEowxfduTWMf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vanLLQGEMN4cRgexNDrjb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w6brAOGse9bIBuWUK9WB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lI3ZGeTUA36EOohhcsdjTg"/>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_UewqKFwaKFikHB_tk76WQ"/>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Bfil8.MIt2wjyBkcpz1Az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qRpQaVNHqZbZ2KQ7fzTL9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t5A4sH301TbwL9xmHJHqDA"/>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tG2PGooguRaUuI0qsBP4RA"/>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oGtLdUCyzKj5kB_fctoV6g"/>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UeKUXxV9dKr9tqRN.Lr.V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kEkx3ajID6xof95zfy4ckQ"/>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eoRzizFh88SCl0yrXSMDpQ"/>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y6aRHV22NYXSm2slLIkOFg"/>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oTf.PcQcpyE1tOp2XGMZg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GQ.u0xnjp3TrvXtG3DW4mg"/>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JPlEGNFFuZ4SfM913vuzy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aNPrqXO4tRc32QOnU7jIM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_iYKWIueTWwSgktQtwe6o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qHYHnHpUJd0L_m7H9J27q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TnCcPDbEI7Wlt9oepssJ6g"/>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bNjgwdN1oe76y473I9t5x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krplVwAYjgm.4vZfH_PMj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CtlVrR9uhtl5xXrhKFmXsA"/>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ZXvxd0bpLimdq_gD3PNhq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31TdkIQ1oJz8rZWifzWpE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CrVJoaMRG0SxvjNctUK.F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NWhEe7U7Au882uImxCLGf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Rrv82o7lk9f285z4n8Mih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QuM.zbOPywyOTzHcdYMja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I7IZOpTkJTp3cVp0G0GAw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ZF4hBo9h2U4mJMZ8h_2MI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qAfgmkOCvJdLgBaY7dA6s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gZnSprB7USDIFtfZvNZ1P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K7LHGCkoWTeptaH9KI1kT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5FQi7tmCVVBXkZbxF2np3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k_Q13mVB3IM9FZY_g4vqr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3aiqxWSK4uszY6_NyLrtt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x9GJEmUrhDk5ASWwebVa5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pVA85Lav19Wr8fviP_B3g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f7qcd4q7XPcVfIKIjL5CB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BfUBTFqZnIvqP3S6TDz9v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_hP965A.nh9PUYDmLQMQo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N3BD.r.rCrpC3Wm6iMdM1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odOLtPB4YjdLeum2W.X9q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7tp7ynjvehAmCoUw7oq7u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ycGfHbg2JFFQPiby.dfui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5zTt6mDiAA6ZHHNHCuu2p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Q6nKo8H_CVUkl9AfjMDxF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ySHXavbfDhRvp4h4sfetr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TYEHOv5nDgmMhdlAsdmzn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jj2xtqdoJdqTcaunORKOy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uvVW_LDQh2bntVc0Zt631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Oh4nFZKeeq4d9Khj.kp_8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l86OMAXC9XIKCZsPV2swi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DYcaWqvXIZOJZJwg3ierV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ueChXGBt09rXJYltUVr9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vH2Nrh9uayCH7bFERIIp_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KwU81SQN9vcn9sU55_1B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YE0L24MoR23wh1xNL3B_c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3pJIwWno4rPITJ.DcHcTk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abk6C8sdt7bl9VN2Psy0h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ZONy2tbDrozzfojjKqD9L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LKm28tbdOD3W1CN_PxkXC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cEQnqWPgMLNzjCVETVQZ3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sz6zXKTaEocINgbiw5dOe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R6xEJLwejqibk0uHFn0Ul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7rpk5M3qQ0SFzOdDNcYMX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T_bIsF_wxYDA3L0DPPgx1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qjm2uXwst6WT3KYGUszD6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VEmmwEU.WK_BICBpUc2dF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ump938aBuNSIEgZputFbn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4_ILAQvMobo0EaDgMfd2.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Ke6xMZ.cUmKCgT_E2KRpT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PtZYYAR9_GxWjxhi9JA.y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oga7M6jKA5iwkfaUx9cff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AxtPWJYy59DzsWVpXektD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5oODa2SSDA0Gy8fxzXkpH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oJKds1dY.RpRIkMM1VbXs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Zz9uPzoiCOProabIDClLw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7Za3FfR89kZivYfNBUy5y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vgb0HV9UQsfu0.fqZdyxw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gbzqCdpSPs6JtlwwwV8Pl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9H7QWPM50HhiGi31sE4FG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lR9NQwm2qEjzHN_0J3Q1Z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VtdH1DsIGLOXLeZn35il9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zhV2co56ByzXIkyn8MMs1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JCUswb6xWhJwwR5QqrEq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ly.g9g3NvawiizbR6lGsn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m9Zs0SPscTW3t79CfALgJ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S58pQVX5xjEpXE5tQT4XO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zWrgUQH7p4utBBXOxtrWV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2trOYcoYk0y.yLHMK7pTq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QIPlPaGtisX_oN9jiiBcd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f_VEqcxCV0IU.pgu07kLV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aOxsQsK0BDzzOyTU.pfAa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f3WodnkAnhBsWRskBY7bX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7rpk5M3qQ0SFzOdDNcYMX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C6t1QYmhso03HRSlpBZp_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Y_VwanhD6nA_i.FPR5MNO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4m6.vig9SvuZGqms7O5k8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ih2.XLDrDalVQtJmnMLHc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Pv_OIvzXNxoREYVbxr6rZ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YYoWpYReHLWKKKXZoG7uh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n0A9nvQ6Yd7R7bE0UcDre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s2bpFYIc5J0b5ry15AXcK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oBkhDGInYSQU3whTalCkR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poE2cRejUhkuOoKdgXvbDA"/>
</p:tagLst>
</file>

<file path=ppt/theme/theme1.xml><?xml version="1.0" encoding="utf-8"?>
<a:theme xmlns:a="http://schemas.openxmlformats.org/drawingml/2006/main" name="1_blank">
  <a:themeElements>
    <a:clrScheme name="Latest YCP">
      <a:dk1>
        <a:sysClr val="windowText" lastClr="000000"/>
      </a:dk1>
      <a:lt1>
        <a:sysClr val="window" lastClr="FFFFFF"/>
      </a:lt1>
      <a:dk2>
        <a:srgbClr val="1F497D"/>
      </a:dk2>
      <a:lt2>
        <a:srgbClr val="1F497D"/>
      </a:lt2>
      <a:accent1>
        <a:srgbClr val="007FFF"/>
      </a:accent1>
      <a:accent2>
        <a:srgbClr val="EDFDFF"/>
      </a:accent2>
      <a:accent3>
        <a:srgbClr val="011AB7"/>
      </a:accent3>
      <a:accent4>
        <a:srgbClr val="1524A9"/>
      </a:accent4>
      <a:accent5>
        <a:srgbClr val="001C44"/>
      </a:accent5>
      <a:accent6>
        <a:srgbClr val="E46C0A"/>
      </a:accent6>
      <a:hlink>
        <a:srgbClr val="000000"/>
      </a:hlink>
      <a:folHlink>
        <a:srgbClr val="800080"/>
      </a:folHlink>
    </a:clrScheme>
    <a:fontScheme name="YCP">
      <a:majorFont>
        <a:latin typeface="Segoe UI"/>
        <a:ea typeface="Yu mincho"/>
        <a:cs typeface=""/>
      </a:majorFont>
      <a:minorFont>
        <a:latin typeface="Segoe UI"/>
        <a:ea typeface="Yu mincho"/>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w="9525">
          <a:solidFill>
            <a:schemeClr val="bg1">
              <a:lumMod val="50000"/>
            </a:schemeClr>
          </a:solidFill>
        </a:ln>
      </a:spPr>
      <a:bodyPr rtlCol="0" anchor="ctr"/>
      <a:lstStyle>
        <a:defPPr algn="ctr">
          <a:defRPr kumimoji="1" sz="1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egoe UI 16_9_New.potx" id="{51A49EC7-A4C4-4EE6-A5A2-C23D8A717E51}" vid="{7BB9DF44-BC85-480F-9DC3-DA4F28C3310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35</Slides>
  <Notes>35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Thailand - Energy Services Market Analysis</dc:title>
  <dc:subject>market-entry</dc:subject>
  <dc:creator>YCP Market Research</dc:creator>
  <cp:lastModifiedBy>YCP Market Research</cp:lastModifiedBy>
  <cp:revision>1</cp:revision>
  <dcterms:created xsi:type="dcterms:W3CDTF">2026-02-18T14:49:26Z</dcterms:created>
  <dcterms:modified xsi:type="dcterms:W3CDTF">2026-02-18T14:49:26Z</dcterms:modified>
</cp:coreProperties>
</file>